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699" r:id="rId3"/>
    <p:sldId id="891" r:id="rId4"/>
    <p:sldId id="892" r:id="rId5"/>
    <p:sldId id="893" r:id="rId6"/>
    <p:sldId id="894" r:id="rId7"/>
    <p:sldId id="895" r:id="rId8"/>
    <p:sldId id="896" r:id="rId9"/>
    <p:sldId id="897" r:id="rId10"/>
    <p:sldId id="898" r:id="rId11"/>
    <p:sldId id="899" r:id="rId12"/>
    <p:sldId id="900" r:id="rId13"/>
    <p:sldId id="901" r:id="rId14"/>
    <p:sldId id="902" r:id="rId15"/>
    <p:sldId id="903" r:id="rId16"/>
    <p:sldId id="904" r:id="rId17"/>
    <p:sldId id="905" r:id="rId18"/>
    <p:sldId id="906" r:id="rId19"/>
    <p:sldId id="907" r:id="rId20"/>
    <p:sldId id="908" r:id="rId21"/>
    <p:sldId id="909" r:id="rId22"/>
    <p:sldId id="910" r:id="rId23"/>
    <p:sldId id="911" r:id="rId24"/>
    <p:sldId id="912" r:id="rId25"/>
    <p:sldId id="913" r:id="rId26"/>
    <p:sldId id="914" r:id="rId27"/>
    <p:sldId id="915" r:id="rId28"/>
    <p:sldId id="916" r:id="rId29"/>
    <p:sldId id="917" r:id="rId30"/>
    <p:sldId id="918" r:id="rId31"/>
    <p:sldId id="919" r:id="rId32"/>
    <p:sldId id="920" r:id="rId33"/>
    <p:sldId id="921" r:id="rId34"/>
    <p:sldId id="922" r:id="rId35"/>
    <p:sldId id="923" r:id="rId36"/>
    <p:sldId id="924" r:id="rId37"/>
    <p:sldId id="925" r:id="rId38"/>
    <p:sldId id="926" r:id="rId39"/>
    <p:sldId id="927" r:id="rId40"/>
    <p:sldId id="928" r:id="rId41"/>
    <p:sldId id="929" r:id="rId42"/>
    <p:sldId id="702" r:id="rId43"/>
    <p:sldId id="679" r:id="rId4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30" autoAdjust="0"/>
    <p:restoredTop sz="86447" autoAdjust="0"/>
  </p:normalViewPr>
  <p:slideViewPr>
    <p:cSldViewPr snapToGrid="0">
      <p:cViewPr>
        <p:scale>
          <a:sx n="83" d="100"/>
          <a:sy n="83" d="100"/>
        </p:scale>
        <p:origin x="-78" y="-60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13/03/2020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258C-0E73-48C3-933C-EA2F505AD49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7A9ED-C2F5-4634-99DA-1F64BC2CCE0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44491-D23A-4D44-A0D8-46DF6ABF3EB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F522A-3971-4BF1-9667-EDA3A9BB227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C19D7-A3AA-4023-84A0-FAD56F0349C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1F0F-7430-454A-9F74-B8317E7CC42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8BF7E-54AD-4E38-90FC-966443D023B7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48FC8-D19F-45FA-A611-8D55E07343DE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FEBD7-5858-49C3-87FA-B91D126E3F5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9BCF1-3769-480E-97DC-E8A61256B008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9E6A0-8760-4DA7-8FEA-8C49DE21813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C5ED5B-D85A-4EA5-8204-F6CC04620474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A4AD3-E019-422D-9D5A-14032CCB68DD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95544F-8A32-4659-B791-D60CF9734EB3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F11788-EFA1-42B4-8B7A-94FB00D6153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6D2E9-7F45-4FFF-9DC8-062EA49BDB01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3906C1-37FF-43E8-B39B-732E3CC496FB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fld id="{9A641A84-F220-49FB-A1B1-98FF6CFC5A6C}" type="datetime1">
              <a:rPr lang="vi-VN" smtClean="0"/>
              <a:t>13/03/2020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về cơ sở dữ liệu- Mô hình quan hệ thực thể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16887-A4C4-459A-9858-87DCA19365F0}" type="datetime1">
              <a:rPr lang="vi-VN" smtClean="0">
                <a:solidFill>
                  <a:prstClr val="black">
                    <a:tint val="75000"/>
                  </a:prstClr>
                </a:solidFill>
              </a:rPr>
              <a:t>13/03/2020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về cơ sở dữ liệu- Mô hình quan hệ thực thể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5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Bài </a:t>
            </a:r>
            <a:r>
              <a:rPr lang="en-US" sz="4000" b="1"/>
              <a:t>8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r>
              <a:rPr lang="en-US" sz="4000" smtClean="0"/>
              <a:t>Tạo hỗ trợ điều hướng và bố cục trang</a:t>
            </a:r>
            <a:r>
              <a:rPr lang="en-US" sz="4000" smtClean="0">
                <a:solidFill>
                  <a:schemeClr val="tx1"/>
                </a:solidFill>
              </a:rPr>
              <a:t/>
            </a:r>
            <a:br>
              <a:rPr lang="en-US" sz="4000" smtClean="0">
                <a:solidFill>
                  <a:schemeClr val="tx1"/>
                </a:solidFill>
              </a:rPr>
            </a:b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6149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6-7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36880" y="2456690"/>
            <a:ext cx="5153153" cy="24109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94926" y="2949321"/>
            <a:ext cx="2558628" cy="132255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757" algn="ctr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phần của một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r>
              <a:rPr sz="1900" b="1" spc="-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r>
              <a:rPr sz="1900" b="1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menu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5" y="2499360"/>
            <a:ext cx="5183633" cy="227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18367" y="3243454"/>
            <a:ext cx="2352884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08832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Được tạo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1900">
              <a:latin typeface="Arial"/>
              <a:cs typeface="Arial"/>
            </a:endParaRPr>
          </a:p>
          <a:p>
            <a:pPr marL="15114" marR="6047" algn="ctr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 điều  hướng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5" y="3444240"/>
            <a:ext cx="4460239" cy="2846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83628" y="4715333"/>
            <a:ext cx="2621281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25220">
              <a:lnSpc>
                <a:spcPts val="1945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endParaRPr sz="1900">
              <a:latin typeface="Arial"/>
              <a:cs typeface="Arial"/>
            </a:endParaRPr>
          </a:p>
          <a:p>
            <a:pPr marL="163247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dùng điều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endParaRPr sz="1900">
              <a:latin typeface="Arial"/>
              <a:cs typeface="Arial"/>
            </a:endParaRPr>
          </a:p>
          <a:p>
            <a:pPr marL="15114" marR="6047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thông qua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các trang 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04009" y="3061539"/>
            <a:ext cx="1061099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24079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5006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7-7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5279" y="2400300"/>
            <a:ext cx="5281167" cy="29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2574" y="3031363"/>
            <a:ext cx="2501901" cy="14764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43834" marR="33253" indent="-1511" algn="ctr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 một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19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dung 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độc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lập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 dirty="0">
              <a:latin typeface="Arial"/>
              <a:cs typeface="Arial"/>
            </a:endParaRPr>
          </a:p>
          <a:p>
            <a:pPr marL="14360" marR="6047" algn="ctr"/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z="1900" b="1" spc="-5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>
                <a:solidFill>
                  <a:srgbClr val="FFFFFF"/>
                </a:solidFill>
                <a:latin typeface="Arial"/>
                <a:cs typeface="Arial"/>
              </a:rPr>
              <a:t>nội  </a:t>
            </a:r>
            <a:r>
              <a:rPr sz="1900" b="1" spc="-5" smtClean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900" b="1" spc="-5" smtClean="0">
                <a:solidFill>
                  <a:srgbClr val="FFFFFF"/>
                </a:solidFill>
                <a:latin typeface="Arial"/>
                <a:cs typeface="Arial"/>
              </a:rPr>
              <a:t>ụng</a:t>
            </a:r>
            <a:r>
              <a:rPr sz="1900" b="1" spc="-11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39105" y="2302765"/>
            <a:ext cx="5431535" cy="28805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33360" y="2883788"/>
            <a:ext cx="2719191" cy="14764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74584" marR="6047" indent="-160224" algn="just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Nguồn cho các từ  khóa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bài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viết</a:t>
            </a:r>
            <a:r>
              <a:rPr sz="1900" b="1"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1900" dirty="0">
              <a:latin typeface="Arial"/>
              <a:cs typeface="Arial"/>
            </a:endParaRPr>
          </a:p>
          <a:p>
            <a:pPr marL="103542" marR="80866" indent="-15114" algn="just"/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bài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Blog,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tức  </a:t>
            </a:r>
            <a:r>
              <a:rPr sz="1900" b="1" spc="-35" dirty="0">
                <a:solidFill>
                  <a:srgbClr val="FFFFFF"/>
                </a:solidFill>
                <a:latin typeface="Arial"/>
                <a:cs typeface="Arial"/>
              </a:rPr>
              <a:t>Story,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bình luận,  đánh giá,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9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35" dirty="0">
                <a:solidFill>
                  <a:srgbClr val="FFFFFF"/>
                </a:solidFill>
                <a:latin typeface="Arial"/>
                <a:cs typeface="Arial"/>
              </a:rPr>
              <a:t>vv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1" y="3474722"/>
            <a:ext cx="4468368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61273" y="4883657"/>
            <a:ext cx="2665307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423233" marR="6047" indent="-40887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khép kín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đứng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trên chính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nó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43912" y="3061539"/>
            <a:ext cx="1682668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Article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4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2984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4" y="75333"/>
            <a:ext cx="11477415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1-7</a:t>
            </a:r>
            <a:endParaRPr lang="vi-VN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148079" y="3654552"/>
            <a:ext cx="4431793" cy="149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8202" y="4176521"/>
            <a:ext cx="665479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Mark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26479" y="3489961"/>
            <a:ext cx="4531359" cy="16581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10541" y="4095369"/>
            <a:ext cx="755226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Meter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72991" y="4375404"/>
            <a:ext cx="3838448" cy="2144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461338" y="5543499"/>
            <a:ext cx="660400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4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4" y="3223260"/>
            <a:ext cx="3369057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30555" y="3763138"/>
            <a:ext cx="2012360" cy="100656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2672"/>
              </a:lnSpc>
              <a:spcBef>
                <a:spcPts val="114"/>
              </a:spcBef>
            </a:pPr>
            <a:r>
              <a:rPr sz="2700" b="1" spc="-203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b="1" spc="-5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27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700" b="1" spc="-5" dirty="0">
                <a:solidFill>
                  <a:srgbClr val="FFFFFF"/>
                </a:solidFill>
                <a:latin typeface="Arial"/>
                <a:cs typeface="Arial"/>
              </a:rPr>
              <a:t>-level</a:t>
            </a:r>
            <a:endParaRPr sz="2700" dirty="0">
              <a:latin typeface="Arial"/>
              <a:cs typeface="Arial"/>
            </a:endParaRPr>
          </a:p>
          <a:p>
            <a:pPr marL="393757" marR="20407" indent="-362772">
              <a:lnSpc>
                <a:spcPct val="70000"/>
              </a:lnSpc>
              <a:spcBef>
                <a:spcPts val="469"/>
              </a:spcBef>
            </a:pPr>
            <a:r>
              <a:rPr sz="2700" b="1" spc="-5" dirty="0">
                <a:solidFill>
                  <a:srgbClr val="FFFFFF"/>
                </a:solidFill>
                <a:latin typeface="Arial"/>
                <a:cs typeface="Arial"/>
              </a:rPr>
              <a:t>Sem</a:t>
            </a:r>
            <a:r>
              <a:rPr sz="27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700" b="1" spc="-5" dirty="0">
                <a:solidFill>
                  <a:srgbClr val="FFFFFF"/>
                </a:solidFill>
                <a:latin typeface="Arial"/>
                <a:cs typeface="Arial"/>
              </a:rPr>
              <a:t>ntic  </a:t>
            </a:r>
            <a:r>
              <a:rPr sz="2700" b="1" spc="-54" dirty="0">
                <a:solidFill>
                  <a:srgbClr val="FFFFFF"/>
                </a:solidFill>
                <a:latin typeface="Arial"/>
                <a:cs typeface="Arial"/>
              </a:rPr>
              <a:t>Tags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095" y="1121663"/>
            <a:ext cx="11330433" cy="8031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128" y="1950720"/>
            <a:ext cx="11328399" cy="8595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0840" y="1328116"/>
            <a:ext cx="10759934" cy="132074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inline.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139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50386" y="2346962"/>
            <a:ext cx="4385055" cy="18928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60652" y="2956941"/>
            <a:ext cx="1205652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ress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8996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7533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2-7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5966" y="1426465"/>
            <a:ext cx="11338560" cy="694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527" y="1578989"/>
            <a:ext cx="1076724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&lt;mark&gt;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đánh dấu hoặc làm nổi bật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văn</a:t>
            </a:r>
            <a:r>
              <a:rPr spc="2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966" y="2211325"/>
            <a:ext cx="11338560" cy="694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3527" y="2364104"/>
            <a:ext cx="1076724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&lt;mark&gt; có thể 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làm </a:t>
            </a:r>
            <a:r>
              <a:rPr spc="-11" dirty="0">
                <a:latin typeface="Arial"/>
                <a:cs typeface="Arial"/>
              </a:rPr>
              <a:t>nổi bật </a:t>
            </a:r>
            <a:r>
              <a:rPr spc="-5" dirty="0">
                <a:latin typeface="Arial"/>
                <a:cs typeface="Arial"/>
              </a:rPr>
              <a:t>các từ mà </a:t>
            </a:r>
            <a:r>
              <a:rPr spc="-11" dirty="0">
                <a:latin typeface="Arial"/>
                <a:cs typeface="Arial"/>
              </a:rPr>
              <a:t>người dùng </a:t>
            </a:r>
            <a:r>
              <a:rPr spc="-5" dirty="0">
                <a:latin typeface="Arial"/>
                <a:cs typeface="Arial"/>
              </a:rPr>
              <a:t>đã tìm</a:t>
            </a:r>
            <a:r>
              <a:rPr spc="30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kiếm.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028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7533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3-7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66667" y="1232970"/>
            <a:ext cx="11570209" cy="6751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668" y="1722325"/>
            <a:ext cx="11530911" cy="1365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735779"/>
              </p:ext>
            </p:extLst>
          </p:nvPr>
        </p:nvGraphicFramePr>
        <p:xfrm>
          <a:off x="455673" y="3770477"/>
          <a:ext cx="11498597" cy="16764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753"/>
                <a:gridCol w="2319237"/>
                <a:gridCol w="7076607"/>
              </a:tblGrid>
              <a:tr h="7010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datetime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datetime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Cung cấp ngày tháng cho phần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Pubdate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pubdate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ngày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thời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gian công bố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</a:t>
                      </a:r>
                      <a:r>
                        <a:rPr sz="13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liệu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84617" y="1484431"/>
            <a:ext cx="11040714" cy="1635962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&lt;time&gt;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thời gian hoặc ngày tháng theo lịch</a:t>
            </a:r>
            <a:r>
              <a:rPr spc="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dương.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00" dirty="0">
              <a:latin typeface="Times New Roman"/>
              <a:cs typeface="Times New Roman"/>
            </a:endParaRPr>
          </a:p>
          <a:p>
            <a:pPr marL="15114" marR="61219" algn="just">
              <a:lnSpc>
                <a:spcPct val="86500"/>
              </a:lnSpc>
              <a:spcBef>
                <a:spcPts val="5"/>
              </a:spcBef>
            </a:pPr>
            <a:r>
              <a:rPr spc="-5" dirty="0">
                <a:latin typeface="Arial"/>
                <a:cs typeface="Arial"/>
              </a:rPr>
              <a:t>Có thể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để mã </a:t>
            </a:r>
            <a:r>
              <a:rPr spc="-11" dirty="0">
                <a:latin typeface="Arial"/>
                <a:cs typeface="Arial"/>
              </a:rPr>
              <a:t>hóa 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thời </a:t>
            </a:r>
            <a:r>
              <a:rPr spc="-11" dirty="0">
                <a:latin typeface="Arial"/>
                <a:cs typeface="Arial"/>
              </a:rPr>
              <a:t>gian </a:t>
            </a:r>
            <a:r>
              <a:rPr spc="-5" dirty="0">
                <a:latin typeface="Arial"/>
                <a:cs typeface="Arial"/>
              </a:rPr>
              <a:t>trong một </a:t>
            </a:r>
            <a:r>
              <a:rPr spc="-11" dirty="0">
                <a:latin typeface="Arial"/>
                <a:cs typeface="Arial"/>
              </a:rPr>
              <a:t>định dạng </a:t>
            </a:r>
            <a:r>
              <a:rPr spc="-5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có  thể </a:t>
            </a:r>
            <a:r>
              <a:rPr spc="-5" dirty="0">
                <a:latin typeface="Arial"/>
                <a:cs typeface="Arial"/>
              </a:rPr>
              <a:t>đọc được </a:t>
            </a: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5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5" dirty="0">
                <a:latin typeface="Arial"/>
                <a:cs typeface="Arial"/>
              </a:rPr>
              <a:t>một thời gian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một khoảng time-  zone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371084" indent="-327250" algn="just"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5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&lt;time&gt;.</a:t>
            </a: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9656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6" y="86869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4104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4-7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935482"/>
            <a:ext cx="10579945" cy="3019138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9271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&lt;time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datetime=”13:00”&gt;1pm&lt;/time&gt;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&lt;time datetime=”2011-07-15”&gt;July 15th,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2011&lt;/time&gt;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&lt;time datetime=”2011-07-15T13:00”&gt;1pm </a:t>
            </a:r>
            <a:r>
              <a:rPr sz="1900" dirty="0">
                <a:latin typeface="Courier New"/>
                <a:cs typeface="Courier New"/>
              </a:rPr>
              <a:t>on </a:t>
            </a:r>
            <a:r>
              <a:rPr sz="1900" spc="-5" dirty="0">
                <a:latin typeface="Courier New"/>
                <a:cs typeface="Courier New"/>
              </a:rPr>
              <a:t>July</a:t>
            </a:r>
            <a:r>
              <a:rPr sz="1900" spc="12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14th&lt;/time&gt;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559271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02053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4104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5-7</a:t>
            </a:r>
            <a:endParaRPr lang="vi-VN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5966" y="1121663"/>
            <a:ext cx="1133856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120" y="1269618"/>
            <a:ext cx="1076765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&lt;meter&gt;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đánh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dấu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hoặc giá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trị đo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lường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phạm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pc="3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966" y="1835201"/>
            <a:ext cx="11338560" cy="1459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3120" y="2787778"/>
            <a:ext cx="10767654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cũng 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dạng phân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đoạn.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226" y="3494660"/>
            <a:ext cx="10970104" cy="93395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559271">
              <a:spcBef>
                <a:spcPts val="2727"/>
              </a:spcBef>
            </a:pPr>
            <a:r>
              <a:rPr sz="1900" spc="-5" dirty="0">
                <a:latin typeface="Courier New"/>
                <a:cs typeface="Courier New"/>
              </a:rPr>
              <a:t>&lt;meter value=”2” min=”0” max=”10”&gt;2 out of</a:t>
            </a:r>
            <a:r>
              <a:rPr sz="1900" spc="1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10&lt;/meter&gt;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755226" y="1892353"/>
            <a:ext cx="10181167" cy="32303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5" dirty="0">
                <a:latin typeface="Arial"/>
                <a:cs typeface="Arial"/>
              </a:rPr>
              <a:t>chiều </a:t>
            </a:r>
            <a:r>
              <a:rPr dirty="0">
                <a:latin typeface="Arial"/>
                <a:cs typeface="Arial"/>
              </a:rPr>
              <a:t>cao </a:t>
            </a:r>
            <a:r>
              <a:rPr spc="-5" dirty="0">
                <a:latin typeface="Arial"/>
                <a:cs typeface="Arial"/>
              </a:rPr>
              <a:t>chiều rộng </a:t>
            </a:r>
            <a:r>
              <a:rPr dirty="0">
                <a:latin typeface="Arial"/>
                <a:cs typeface="Arial"/>
              </a:rPr>
              <a:t>thì </a:t>
            </a:r>
            <a:r>
              <a:rPr spc="-5" dirty="0">
                <a:latin typeface="Arial"/>
                <a:cs typeface="Arial"/>
              </a:rPr>
              <a:t>không được </a:t>
            </a:r>
            <a:r>
              <a:rPr spc="-11" dirty="0">
                <a:latin typeface="Arial"/>
                <a:cs typeface="Arial"/>
              </a:rPr>
              <a:t>biểu </a:t>
            </a:r>
            <a:r>
              <a:rPr spc="-5" dirty="0">
                <a:latin typeface="Arial"/>
                <a:cs typeface="Arial"/>
              </a:rPr>
              <a:t>diễn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5" dirty="0">
                <a:latin typeface="Arial"/>
                <a:cs typeface="Arial"/>
              </a:rPr>
              <a:t>động </a:t>
            </a:r>
            <a:r>
              <a:rPr spc="-5" dirty="0" err="1">
                <a:latin typeface="Arial"/>
                <a:cs typeface="Arial"/>
              </a:rPr>
              <a:t>bằng</a:t>
            </a:r>
            <a:r>
              <a:rPr spc="95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thẻ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&lt;meter</a:t>
            </a:r>
            <a:r>
              <a:rPr spc="-5" dirty="0">
                <a:latin typeface="Arial"/>
                <a:cs typeface="Arial"/>
              </a:rPr>
              <a:t>&gt;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4033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5247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6-7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441" y="1540765"/>
            <a:ext cx="11019537" cy="4261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187574"/>
              </p:ext>
            </p:extLst>
          </p:nvPr>
        </p:nvGraphicFramePr>
        <p:xfrm>
          <a:off x="609601" y="1549020"/>
          <a:ext cx="11009376" cy="4236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9594"/>
                <a:gridCol w="2026830"/>
                <a:gridCol w="7092952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tình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form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6690" algn="l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form_id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form mà 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meter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đặt trong</a:t>
                      </a:r>
                      <a:r>
                        <a:rPr sz="13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đó.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high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tầm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cao.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low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 một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loạt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được coi là  thấp 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phải lớn hơn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thuộc tính</a:t>
                      </a:r>
                      <a:r>
                        <a:rPr sz="13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min.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065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max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lớn nhất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phạm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min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nhỏ nhất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phạm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optimum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ưu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thẻ</a:t>
                      </a:r>
                      <a:r>
                        <a:rPr sz="13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&lt;meter&gt;.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value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thẻ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&lt;meter&gt;.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5226" y="1011682"/>
            <a:ext cx="4312921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119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&lt;meter&gt;</a:t>
            </a:r>
            <a:r>
              <a:rPr spc="5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7798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4104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vi-VN" dirty="0" smtClean="0"/>
              <a:t>THẺ </a:t>
            </a:r>
            <a:r>
              <a:rPr lang="vi-VN" spc="-5" dirty="0"/>
              <a:t>NGỮ NGHĨA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spc="5" dirty="0"/>
              <a:t>7-7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5966" y="1121665"/>
            <a:ext cx="11338560" cy="694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5226" y="4483990"/>
            <a:ext cx="10735549" cy="933951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559271">
              <a:spcBef>
                <a:spcPts val="2732"/>
              </a:spcBef>
            </a:pPr>
            <a:r>
              <a:rPr sz="1900" spc="-5" dirty="0">
                <a:latin typeface="Courier New"/>
                <a:cs typeface="Courier New"/>
              </a:rPr>
              <a:t>&lt;progress value=”24”</a:t>
            </a:r>
            <a:r>
              <a:rPr sz="1900" spc="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max=”120”&gt;&lt;/progress&gt;</a:t>
            </a:r>
            <a:endParaRPr sz="1900" dirty="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80059"/>
              </p:ext>
            </p:extLst>
          </p:nvPr>
        </p:nvGraphicFramePr>
        <p:xfrm>
          <a:off x="622808" y="2307749"/>
          <a:ext cx="10972798" cy="16149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6601"/>
                <a:gridCol w="2762925"/>
                <a:gridCol w="6203272"/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tình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max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Chỉ ra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biên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lớn nhất có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là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thập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phân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</a:tr>
              <a:tr h="4268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value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7683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152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number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spc="5" dirty="0" smtClean="0">
                          <a:latin typeface="+mn-lt"/>
                          <a:cs typeface="Arial"/>
                        </a:rPr>
                        <a:t>Chỉ ra giá </a:t>
                      </a:r>
                      <a:r>
                        <a:rPr lang="vi-VN" sz="1300" spc="0" dirty="0" smtClean="0">
                          <a:latin typeface="+mn-lt"/>
                          <a:cs typeface="Arial"/>
                        </a:rPr>
                        <a:t>trị </a:t>
                      </a:r>
                      <a:r>
                        <a:rPr lang="vi-VN" sz="1300" spc="5" dirty="0" smtClean="0">
                          <a:latin typeface="+mn-lt"/>
                          <a:cs typeface="Arial"/>
                        </a:rPr>
                        <a:t>biên </a:t>
                      </a:r>
                      <a:r>
                        <a:rPr lang="vi-VN" sz="1300" spc="10" dirty="0" smtClean="0">
                          <a:latin typeface="+mn-lt"/>
                          <a:cs typeface="Arial"/>
                        </a:rPr>
                        <a:t>nhỏ nhất có </a:t>
                      </a:r>
                      <a:r>
                        <a:rPr lang="vi-VN" sz="1300" spc="5" dirty="0" smtClean="0">
                          <a:latin typeface="+mn-lt"/>
                          <a:cs typeface="Arial"/>
                        </a:rPr>
                        <a:t>thể là </a:t>
                      </a:r>
                      <a:r>
                        <a:rPr lang="vi-VN" sz="1300" spc="10" dirty="0" smtClean="0">
                          <a:latin typeface="+mn-lt"/>
                          <a:cs typeface="Arial"/>
                        </a:rPr>
                        <a:t>số </a:t>
                      </a:r>
                      <a:r>
                        <a:rPr lang="vi-VN" sz="1300" spc="5" dirty="0" smtClean="0">
                          <a:latin typeface="+mn-lt"/>
                          <a:cs typeface="Arial"/>
                        </a:rPr>
                        <a:t>thập</a:t>
                      </a:r>
                      <a:r>
                        <a:rPr lang="vi-VN" sz="1300" spc="-60" dirty="0" smtClean="0">
                          <a:latin typeface="+mn-lt"/>
                          <a:cs typeface="Arial"/>
                        </a:rPr>
                        <a:t> </a:t>
                      </a:r>
                      <a:r>
                        <a:rPr lang="vi-VN" sz="1300" spc="10" dirty="0" smtClean="0">
                          <a:latin typeface="+mn-lt"/>
                          <a:cs typeface="Arial"/>
                        </a:rPr>
                        <a:t>phân</a:t>
                      </a:r>
                      <a:endParaRPr lang="vi-VN" sz="1300" dirty="0" smtClean="0"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3525" y="1135119"/>
            <a:ext cx="10895450" cy="1151889"/>
          </a:xfrm>
          <a:prstGeom prst="rect">
            <a:avLst/>
          </a:prstGeom>
        </p:spPr>
        <p:txBody>
          <a:bodyPr vert="horz" wrap="square" lIns="0" tIns="180629" rIns="0" bIns="0" rtlCol="0">
            <a:spAutoFit/>
          </a:bodyPr>
          <a:lstStyle/>
          <a:p>
            <a:pPr marL="15114">
              <a:spcBef>
                <a:spcPts val="1422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&lt;progress&gt;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JavaScript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công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việc.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369573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70330" algn="l"/>
              </a:tabLst>
            </a:pPr>
            <a:r>
              <a:rPr dirty="0">
                <a:latin typeface="Calibri"/>
                <a:cs typeface="Calibri"/>
              </a:rPr>
              <a:t>Danh sách thuộc tính của </a:t>
            </a:r>
            <a:r>
              <a:rPr spc="5" dirty="0">
                <a:latin typeface="Calibri"/>
                <a:cs typeface="Calibri"/>
              </a:rPr>
              <a:t>thẻ</a:t>
            </a:r>
            <a:r>
              <a:rPr spc="-136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&lt;progress&gt;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1169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9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4763" y="41043"/>
            <a:ext cx="8868832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CÁC </a:t>
            </a:r>
            <a:r>
              <a:rPr lang="en-US" dirty="0" smtClean="0"/>
              <a:t>PHẦN TỬ HTML5 LAYOUT 1-8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19</a:t>
            </a:fld>
            <a:endParaRPr dirty="0"/>
          </a:p>
        </p:txBody>
      </p:sp>
      <p:sp>
        <p:nvSpPr>
          <p:cNvPr id="11" name="object 3"/>
          <p:cNvSpPr/>
          <p:nvPr/>
        </p:nvSpPr>
        <p:spPr>
          <a:xfrm>
            <a:off x="790450" y="998309"/>
            <a:ext cx="10750161" cy="52240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993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49501"/>
            <a:ext cx="248327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MỤC</a:t>
            </a:r>
            <a:r>
              <a:rPr lang="vi-VN" spc="-84" dirty="0"/>
              <a:t> </a:t>
            </a:r>
            <a:r>
              <a:rPr lang="vi-VN" spc="-5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52024" y="1060171"/>
            <a:ext cx="7582748" cy="3283888"/>
          </a:xfrm>
          <a:prstGeom prst="rect">
            <a:avLst/>
          </a:prstGeom>
        </p:spPr>
        <p:txBody>
          <a:bodyPr vert="horz" wrap="square" lIns="0" tIns="41569" rIns="0" bIns="0" rtlCol="0">
            <a:spAutoFit/>
          </a:bodyPr>
          <a:lstStyle/>
          <a:p>
            <a:pPr marL="341610" indent="-326493">
              <a:spcBef>
                <a:spcPts val="32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spc="11" dirty="0">
                <a:latin typeface="Calibri"/>
                <a:cs typeface="Calibri"/>
              </a:rPr>
              <a:t>ngữ </a:t>
            </a:r>
            <a:r>
              <a:rPr sz="2400" spc="5" dirty="0">
                <a:latin typeface="Calibri"/>
                <a:cs typeface="Calibri"/>
              </a:rPr>
              <a:t>nghĩa các </a:t>
            </a:r>
            <a:r>
              <a:rPr sz="2400" spc="11" dirty="0">
                <a:latin typeface="Calibri"/>
                <a:cs typeface="Calibri"/>
              </a:rPr>
              <a:t>thẻ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HTML5.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spc="11" dirty="0">
                <a:latin typeface="Calibri"/>
                <a:cs typeface="Calibri"/>
              </a:rPr>
              <a:t>ngữ </a:t>
            </a:r>
            <a:r>
              <a:rPr sz="2400" spc="5" dirty="0">
                <a:latin typeface="Calibri"/>
                <a:cs typeface="Calibri"/>
              </a:rPr>
              <a:t>nghĩa các </a:t>
            </a:r>
            <a:r>
              <a:rPr sz="2400" spc="11" dirty="0">
                <a:latin typeface="Calibri"/>
                <a:cs typeface="Calibri"/>
              </a:rPr>
              <a:t>thẻ bố cục</a:t>
            </a:r>
            <a:r>
              <a:rPr sz="2400" spc="-71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-11" dirty="0">
                <a:latin typeface="Calibri"/>
                <a:cs typeface="Calibri"/>
              </a:rPr>
              <a:t>Ứng </a:t>
            </a:r>
            <a:r>
              <a:rPr sz="2400" spc="11" dirty="0">
                <a:latin typeface="Calibri"/>
                <a:cs typeface="Calibri"/>
              </a:rPr>
              <a:t>dụng của thanh điều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hướng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9" dirty="0">
                <a:latin typeface="Calibri"/>
                <a:cs typeface="Calibri"/>
              </a:rPr>
              <a:t>Mô </a:t>
            </a:r>
            <a:r>
              <a:rPr sz="2400" dirty="0">
                <a:latin typeface="Calibri"/>
                <a:cs typeface="Calibri"/>
              </a:rPr>
              <a:t>tả </a:t>
            </a:r>
            <a:r>
              <a:rPr sz="2400" spc="11" dirty="0">
                <a:latin typeface="Calibri"/>
                <a:cs typeface="Calibri"/>
              </a:rPr>
              <a:t>thanh điều hướng dạng </a:t>
            </a:r>
            <a:r>
              <a:rPr sz="2400" dirty="0">
                <a:latin typeface="Calibri"/>
                <a:cs typeface="Calibri"/>
              </a:rPr>
              <a:t>văn </a:t>
            </a:r>
            <a:r>
              <a:rPr sz="2400" spc="11" dirty="0">
                <a:latin typeface="Calibri"/>
                <a:cs typeface="Calibri"/>
              </a:rPr>
              <a:t>bản </a:t>
            </a:r>
            <a:r>
              <a:rPr sz="2400" spc="-5" dirty="0">
                <a:latin typeface="Calibri"/>
                <a:cs typeface="Calibri"/>
              </a:rPr>
              <a:t>và </a:t>
            </a:r>
            <a:r>
              <a:rPr sz="2400" spc="11" dirty="0">
                <a:latin typeface="Calibri"/>
                <a:cs typeface="Calibri"/>
              </a:rPr>
              <a:t>đồ</a:t>
            </a:r>
            <a:r>
              <a:rPr sz="2400" spc="-4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họa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5" dirty="0">
                <a:latin typeface="Calibri"/>
                <a:cs typeface="Calibri"/>
              </a:rPr>
              <a:t>Giải thích </a:t>
            </a:r>
            <a:r>
              <a:rPr sz="2400" dirty="0">
                <a:latin typeface="Calibri"/>
                <a:cs typeface="Calibri"/>
              </a:rPr>
              <a:t>về </a:t>
            </a:r>
            <a:r>
              <a:rPr sz="2400" spc="11" dirty="0">
                <a:latin typeface="Calibri"/>
                <a:cs typeface="Calibri"/>
              </a:rPr>
              <a:t>bản đồ </a:t>
            </a:r>
            <a:r>
              <a:rPr sz="2400" spc="5" dirty="0">
                <a:latin typeface="Calibri"/>
                <a:cs typeface="Calibri"/>
              </a:rPr>
              <a:t>hình</a:t>
            </a:r>
            <a:r>
              <a:rPr sz="2400" spc="-19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ảnh</a:t>
            </a:r>
            <a:endParaRPr sz="2400" dirty="0">
              <a:latin typeface="Calibri"/>
              <a:cs typeface="Calibri"/>
            </a:endParaRPr>
          </a:p>
          <a:p>
            <a:pPr marL="341610" indent="-326493">
              <a:spcBef>
                <a:spcPts val="157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341610" algn="l"/>
              </a:tabLst>
            </a:pPr>
            <a:r>
              <a:rPr sz="2400" spc="11" dirty="0">
                <a:latin typeface="Calibri"/>
                <a:cs typeface="Calibri"/>
              </a:rPr>
              <a:t>Phân </a:t>
            </a:r>
            <a:r>
              <a:rPr sz="2400" spc="5" dirty="0">
                <a:latin typeface="Calibri"/>
                <a:cs typeface="Calibri"/>
              </a:rPr>
              <a:t>chia </a:t>
            </a:r>
            <a:r>
              <a:rPr sz="2400" spc="11" dirty="0">
                <a:latin typeface="Calibri"/>
                <a:cs typeface="Calibri"/>
              </a:rPr>
              <a:t>bố cục </a:t>
            </a:r>
            <a:r>
              <a:rPr sz="2400" dirty="0">
                <a:latin typeface="Calibri"/>
                <a:cs typeface="Calibri"/>
              </a:rPr>
              <a:t>trang</a:t>
            </a:r>
            <a:r>
              <a:rPr sz="2400" spc="-24" dirty="0">
                <a:latin typeface="Calibri"/>
                <a:cs typeface="Calibri"/>
              </a:rPr>
              <a:t> </a:t>
            </a:r>
            <a:r>
              <a:rPr sz="2400" spc="11" dirty="0">
                <a:latin typeface="Calibri"/>
                <a:cs typeface="Calibri"/>
              </a:rPr>
              <a:t>HTML5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1972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63070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57427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11" dirty="0"/>
              <a:t> </a:t>
            </a:r>
            <a:r>
              <a:rPr lang="vi-VN" spc="-5" dirty="0"/>
              <a:t>2-8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22308" y="1188465"/>
            <a:ext cx="6502401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&lt;header&gt; Phần tử cung cấp thông tin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thiệu.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966" y="1045462"/>
            <a:ext cx="11338560" cy="1353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22309" y="1866390"/>
            <a:ext cx="10720912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dirty="0">
                <a:latin typeface="Arial"/>
                <a:cs typeface="Arial"/>
              </a:rPr>
              <a:t>Thẻ </a:t>
            </a:r>
            <a:r>
              <a:rPr spc="-5" dirty="0">
                <a:latin typeface="Arial"/>
                <a:cs typeface="Arial"/>
              </a:rPr>
              <a:t>&lt;head&gt;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5" dirty="0">
                <a:latin typeface="Arial"/>
                <a:cs typeface="Arial"/>
              </a:rPr>
              <a:t>thông </a:t>
            </a:r>
            <a:r>
              <a:rPr dirty="0">
                <a:latin typeface="Arial"/>
                <a:cs typeface="Arial"/>
              </a:rPr>
              <a:t>tin về </a:t>
            </a:r>
            <a:r>
              <a:rPr spc="-5" dirty="0">
                <a:latin typeface="Arial"/>
                <a:cs typeface="Arial"/>
              </a:rPr>
              <a:t>toàn bộ tài</a:t>
            </a:r>
            <a:r>
              <a:rPr spc="-24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5967" y="2375915"/>
            <a:ext cx="11444224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2309" y="2505204"/>
            <a:ext cx="10925388" cy="3839774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&lt;header&gt;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bên  trong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thân.</a:t>
            </a:r>
            <a:endParaRPr dirty="0">
              <a:latin typeface="Arial"/>
              <a:cs typeface="Arial"/>
            </a:endParaRPr>
          </a:p>
          <a:p>
            <a:pPr marL="371084" indent="-327250">
              <a:spcBef>
                <a:spcPts val="192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sz="1600" dirty="0">
                <a:latin typeface="Calibri"/>
                <a:cs typeface="Calibri"/>
              </a:rPr>
              <a:t>Ví </a:t>
            </a:r>
            <a:r>
              <a:rPr sz="1600" spc="5" dirty="0">
                <a:latin typeface="Calibri"/>
                <a:cs typeface="Calibri"/>
              </a:rPr>
              <a:t>dụ</a:t>
            </a:r>
            <a:r>
              <a:rPr sz="1600" spc="-285" dirty="0">
                <a:latin typeface="Calibri"/>
                <a:cs typeface="Calibri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&lt;header&gt;</a:t>
            </a:r>
            <a:r>
              <a:rPr sz="1600" spc="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588748">
              <a:spcBef>
                <a:spcPts val="369"/>
              </a:spcBef>
            </a:pPr>
            <a:r>
              <a:rPr sz="1600" spc="-5" dirty="0">
                <a:latin typeface="Courier New"/>
                <a:cs typeface="Courier New"/>
              </a:rPr>
              <a:t>&lt;!DOCTYPE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html&gt;</a:t>
            </a:r>
            <a:endParaRPr sz="1600" dirty="0">
              <a:latin typeface="Courier New"/>
              <a:cs typeface="Courier New"/>
            </a:endParaRPr>
          </a:p>
          <a:p>
            <a:pPr marR="6240415" algn="ctr"/>
            <a:r>
              <a:rPr sz="1600" spc="-5" dirty="0">
                <a:latin typeface="Courier New"/>
                <a:cs typeface="Courier New"/>
              </a:rPr>
              <a:t>&lt;html</a:t>
            </a:r>
            <a:r>
              <a:rPr sz="1600" spc="-1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lang=”en”&gt;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&lt;head&gt;</a:t>
            </a:r>
            <a:endParaRPr sz="1600" dirty="0">
              <a:latin typeface="Courier New"/>
              <a:cs typeface="Courier New"/>
            </a:endParaRPr>
          </a:p>
          <a:p>
            <a:pPr marL="1169178"/>
            <a:r>
              <a:rPr sz="1600" spc="-5" dirty="0">
                <a:latin typeface="Courier New"/>
                <a:cs typeface="Courier New"/>
              </a:rPr>
              <a:t>&lt;meta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charset=”utf-8”&gt;</a:t>
            </a:r>
            <a:endParaRPr sz="1600" dirty="0">
              <a:latin typeface="Courier New"/>
              <a:cs typeface="Courier New"/>
            </a:endParaRPr>
          </a:p>
          <a:p>
            <a:pPr marL="1169178"/>
            <a:r>
              <a:rPr sz="1600" spc="-5" dirty="0">
                <a:latin typeface="Courier New"/>
                <a:cs typeface="Courier New"/>
              </a:rPr>
              <a:t>&lt;title&gt;My First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Page&lt;/title&gt;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&lt;/head&gt;</a:t>
            </a:r>
            <a:endParaRPr sz="1600" dirty="0">
              <a:latin typeface="Courier New"/>
              <a:cs typeface="Courier New"/>
            </a:endParaRPr>
          </a:p>
          <a:p>
            <a:pPr marL="878963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1169178"/>
            <a:r>
              <a:rPr sz="1600" spc="-5" dirty="0">
                <a:latin typeface="Courier New"/>
                <a:cs typeface="Courier New"/>
              </a:rPr>
              <a:t>&lt;header&gt;</a:t>
            </a:r>
            <a:endParaRPr sz="1600" dirty="0">
              <a:latin typeface="Courier New"/>
              <a:cs typeface="Courier New"/>
            </a:endParaRPr>
          </a:p>
          <a:p>
            <a:pPr marL="1459396"/>
            <a:r>
              <a:rPr sz="1600" spc="-5" dirty="0">
                <a:latin typeface="Courier New"/>
                <a:cs typeface="Courier New"/>
              </a:rPr>
              <a:t>&lt;h1&gt;Sample Blog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&lt;/h1&gt;</a:t>
            </a:r>
            <a:endParaRPr sz="1600" dirty="0">
              <a:latin typeface="Courier New"/>
              <a:cs typeface="Courier New"/>
            </a:endParaRPr>
          </a:p>
          <a:p>
            <a:pPr marL="1169178"/>
            <a:r>
              <a:rPr sz="1600" spc="-5" dirty="0">
                <a:latin typeface="Courier New"/>
                <a:cs typeface="Courier New"/>
              </a:rPr>
              <a:t>&lt;/header&gt;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  <a:p>
            <a:pPr marL="588748"/>
            <a:r>
              <a:rPr sz="1600" spc="-5" dirty="0">
                <a:latin typeface="Courier New"/>
                <a:cs typeface="Courier New"/>
              </a:rPr>
              <a:t>&lt;/html&gt;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9818" y="5136642"/>
            <a:ext cx="4876799" cy="685800"/>
          </a:xfrm>
          <a:custGeom>
            <a:avLst/>
            <a:gdLst/>
            <a:ahLst/>
            <a:cxnLst/>
            <a:rect l="l" t="t" r="r" b="b"/>
            <a:pathLst>
              <a:path w="3657600" h="685800">
                <a:moveTo>
                  <a:pt x="0" y="685800"/>
                </a:moveTo>
                <a:lnTo>
                  <a:pt x="3657600" y="685800"/>
                </a:lnTo>
                <a:lnTo>
                  <a:pt x="3657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684731" y="1153657"/>
            <a:ext cx="10758490" cy="386892"/>
          </a:xfrm>
          <a:prstGeom prst="rect">
            <a:avLst/>
          </a:prstGeom>
          <a:noFill/>
        </p:spPr>
        <p:txBody>
          <a:bodyPr wrap="square" lIns="108832" tIns="54415" rIns="108832" bIns="54415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&lt;header&gt; </a:t>
            </a:r>
            <a:r>
              <a:rPr lang="en-US" dirty="0" err="1" smtClean="0">
                <a:solidFill>
                  <a:schemeClr val="bg1"/>
                </a:solidFill>
              </a:rPr>
              <a:t>phần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cung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cấp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 smtClean="0">
                <a:solidFill>
                  <a:schemeClr val="bg1"/>
                </a:solidFill>
              </a:rPr>
              <a:t> tin </a:t>
            </a:r>
            <a:r>
              <a:rPr lang="en-US" dirty="0" err="1" smtClean="0">
                <a:solidFill>
                  <a:schemeClr val="bg1"/>
                </a:solidFill>
              </a:rPr>
              <a:t>giới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thiệu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2913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32588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1" y="24154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11" dirty="0"/>
              <a:t> </a:t>
            </a:r>
            <a:r>
              <a:rPr lang="vi-VN" spc="-5" dirty="0"/>
              <a:t>3-8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5966" y="918972"/>
            <a:ext cx="11338560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5966" y="1632204"/>
            <a:ext cx="11338560" cy="6751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5966" y="2341625"/>
            <a:ext cx="11338560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2308" y="910210"/>
            <a:ext cx="10822094" cy="5465860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274344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nav là một đoạn trong đó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khác hoặc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 nhau trong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dirty="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là một đoạn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hướng.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hướng hữu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ích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việc xác định khối lượng lớn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 hướng.</a:t>
            </a:r>
            <a:endParaRPr dirty="0">
              <a:latin typeface="Arial"/>
              <a:cs typeface="Arial"/>
            </a:endParaRPr>
          </a:p>
          <a:p>
            <a:pPr marL="371084" indent="-327250">
              <a:spcBef>
                <a:spcPts val="192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71841" algn="l"/>
              </a:tabLst>
            </a:pPr>
            <a:r>
              <a:rPr sz="1600" dirty="0">
                <a:latin typeface="Calibri"/>
                <a:cs typeface="Calibri"/>
              </a:rPr>
              <a:t>Ví </a:t>
            </a:r>
            <a:r>
              <a:rPr sz="1600" spc="5" dirty="0">
                <a:latin typeface="Calibri"/>
                <a:cs typeface="Calibri"/>
              </a:rPr>
              <a:t>dụ</a:t>
            </a:r>
            <a:r>
              <a:rPr sz="1600" spc="-285" dirty="0">
                <a:latin typeface="Calibri"/>
                <a:cs typeface="Calibri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&lt;nav</a:t>
            </a:r>
            <a:r>
              <a:rPr sz="1600" spc="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588748">
              <a:spcBef>
                <a:spcPts val="369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&lt;header&gt;</a:t>
            </a:r>
            <a:endParaRPr sz="1600" dirty="0">
              <a:latin typeface="Courier New"/>
              <a:cs typeface="Courier New"/>
            </a:endParaRPr>
          </a:p>
          <a:p>
            <a:pPr marL="1169178"/>
            <a:r>
              <a:rPr sz="1600" spc="-5" dirty="0">
                <a:latin typeface="Courier New"/>
                <a:cs typeface="Courier New"/>
              </a:rPr>
              <a:t>&lt;h1&gt;Sample</a:t>
            </a:r>
            <a:r>
              <a:rPr sz="160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Blog&lt;/h1&gt;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&lt;/header&gt;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&lt;nav&gt;</a:t>
            </a:r>
            <a:endParaRPr sz="1600" dirty="0">
              <a:latin typeface="Courier New"/>
              <a:cs typeface="Courier New"/>
            </a:endParaRPr>
          </a:p>
          <a:p>
            <a:pPr marR="6729398" algn="ctr"/>
            <a:r>
              <a:rPr sz="1600" dirty="0">
                <a:latin typeface="Courier New"/>
                <a:cs typeface="Courier New"/>
              </a:rPr>
              <a:t>&lt;ul&gt;</a:t>
            </a:r>
          </a:p>
          <a:p>
            <a:pPr marL="1459396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&lt;li&gt; home</a:t>
            </a:r>
            <a:r>
              <a:rPr sz="1600" spc="-4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L="1459396"/>
            <a:r>
              <a:rPr sz="1600" spc="-5" dirty="0">
                <a:latin typeface="Courier New"/>
                <a:cs typeface="Courier New"/>
              </a:rPr>
              <a:t>&lt;li&gt; help</a:t>
            </a:r>
            <a:r>
              <a:rPr sz="1600" spc="-4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L="1459396"/>
            <a:r>
              <a:rPr sz="1600" spc="-5" dirty="0">
                <a:latin typeface="Courier New"/>
                <a:cs typeface="Courier New"/>
              </a:rPr>
              <a:t>&lt;li&gt; contact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R="6584291" algn="ctr"/>
            <a:r>
              <a:rPr sz="1600" spc="-5" dirty="0">
                <a:latin typeface="Courier New"/>
                <a:cs typeface="Courier New"/>
              </a:rPr>
              <a:t>&lt;/ul&gt;</a:t>
            </a:r>
            <a:endParaRPr sz="1600" dirty="0">
              <a:latin typeface="Courier New"/>
              <a:cs typeface="Courier New"/>
            </a:endParaRPr>
          </a:p>
          <a:p>
            <a:pPr marL="878963"/>
            <a:r>
              <a:rPr sz="1600" spc="-5" dirty="0">
                <a:latin typeface="Courier New"/>
                <a:cs typeface="Courier New"/>
              </a:rPr>
              <a:t>&lt;/nav&gt;</a:t>
            </a:r>
            <a:endParaRPr sz="1600" dirty="0">
              <a:latin typeface="Courier New"/>
              <a:cs typeface="Courier New"/>
            </a:endParaRPr>
          </a:p>
          <a:p>
            <a:pPr marL="43834"/>
            <a:r>
              <a:rPr sz="1600" spc="-5" dirty="0">
                <a:latin typeface="Courier New"/>
                <a:cs typeface="Courier New"/>
              </a:rPr>
              <a:t>&lt;/body&gt;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5016" y="4386073"/>
            <a:ext cx="4876799" cy="1676400"/>
          </a:xfrm>
          <a:custGeom>
            <a:avLst/>
            <a:gdLst/>
            <a:ahLst/>
            <a:cxnLst/>
            <a:rect l="l" t="t" r="r" b="b"/>
            <a:pathLst>
              <a:path w="3657600" h="1676400">
                <a:moveTo>
                  <a:pt x="0" y="1676400"/>
                </a:moveTo>
                <a:lnTo>
                  <a:pt x="3657600" y="1676400"/>
                </a:lnTo>
                <a:lnTo>
                  <a:pt x="36576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38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939" y="2893479"/>
            <a:ext cx="4892498" cy="335900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>
              <a:spcBef>
                <a:spcPts val="114"/>
              </a:spcBef>
            </a:pPr>
            <a:r>
              <a:rPr lang="it-IT" sz="1900" spc="-11" dirty="0">
                <a:latin typeface="Courier New"/>
                <a:cs typeface="Courier New"/>
              </a:rPr>
              <a:t>&lt;body&gt;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</a:t>
            </a:r>
            <a:r>
              <a:rPr lang="vi-VN" sz="1900" spc="-11" dirty="0">
                <a:latin typeface="Courier New"/>
                <a:cs typeface="Courier New"/>
              </a:rPr>
              <a:t>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header&gt;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h1&gt;Sample Blog &lt;/h1&gt;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</a:t>
            </a:r>
            <a:r>
              <a:rPr lang="it-IT" sz="1900" spc="-11" dirty="0">
                <a:latin typeface="Courier New"/>
                <a:cs typeface="Courier New"/>
              </a:rPr>
              <a:t>&lt;/</a:t>
            </a:r>
            <a:r>
              <a:rPr lang="it-IT" sz="1900" spc="-11" dirty="0">
                <a:latin typeface="Courier New"/>
                <a:cs typeface="Courier New"/>
              </a:rPr>
              <a:t>header&gt;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nav&gt;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 home &lt;/li&gt;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 help &lt;/li&gt;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 contact &lt;/li&gt;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&lt;/</a:t>
            </a:r>
            <a:r>
              <a:rPr lang="it-IT" sz="1900" spc="-11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</a:t>
            </a:r>
            <a:r>
              <a:rPr lang="it-IT" sz="1900" spc="-11" dirty="0">
                <a:latin typeface="Courier New"/>
                <a:cs typeface="Courier New"/>
              </a:rPr>
              <a:t>&lt;/</a:t>
            </a:r>
            <a:r>
              <a:rPr lang="it-IT" sz="1900" spc="-11" dirty="0">
                <a:latin typeface="Courier New"/>
                <a:cs typeface="Courier New"/>
              </a:rPr>
              <a:t>nav&gt;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1" y="43968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19" dirty="0"/>
              <a:t> </a:t>
            </a:r>
            <a:r>
              <a:rPr lang="vi-VN" spc="-11" dirty="0"/>
              <a:t>4-8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20682" y="903859"/>
            <a:ext cx="10812780" cy="1095433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&lt;section&gt; là thanh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trọng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tài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372595" indent="-327250">
              <a:buClr>
                <a:srgbClr val="AC1317"/>
              </a:buClr>
              <a:buSzPct val="151351"/>
              <a:buFont typeface="Wingdings"/>
              <a:buChar char=""/>
              <a:tabLst>
                <a:tab pos="373352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&lt;section&gt;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3939" y="713588"/>
            <a:ext cx="11340591" cy="787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3937" y="1630679"/>
            <a:ext cx="11340591" cy="787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4079" y="5487162"/>
            <a:ext cx="1377524" cy="533399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4"/>
                </a:lnTo>
                <a:lnTo>
                  <a:pt x="795812" y="197958"/>
                </a:lnTo>
                <a:lnTo>
                  <a:pt x="772439" y="228728"/>
                </a:lnTo>
                <a:lnTo>
                  <a:pt x="745922" y="258392"/>
                </a:lnTo>
                <a:lnTo>
                  <a:pt x="716393" y="286888"/>
                </a:lnTo>
                <a:lnTo>
                  <a:pt x="683979" y="314155"/>
                </a:lnTo>
                <a:lnTo>
                  <a:pt x="648812" y="340130"/>
                </a:lnTo>
                <a:lnTo>
                  <a:pt x="611020" y="364751"/>
                </a:lnTo>
                <a:lnTo>
                  <a:pt x="570733" y="387957"/>
                </a:lnTo>
                <a:lnTo>
                  <a:pt x="528081" y="409684"/>
                </a:lnTo>
                <a:lnTo>
                  <a:pt x="483194" y="429872"/>
                </a:lnTo>
                <a:lnTo>
                  <a:pt x="436201" y="448457"/>
                </a:lnTo>
                <a:lnTo>
                  <a:pt x="387231" y="465379"/>
                </a:lnTo>
                <a:lnTo>
                  <a:pt x="336415" y="480574"/>
                </a:lnTo>
                <a:lnTo>
                  <a:pt x="283882" y="493982"/>
                </a:lnTo>
                <a:lnTo>
                  <a:pt x="229762" y="505540"/>
                </a:lnTo>
                <a:lnTo>
                  <a:pt x="174184" y="515185"/>
                </a:lnTo>
                <a:lnTo>
                  <a:pt x="117278" y="522856"/>
                </a:lnTo>
                <a:lnTo>
                  <a:pt x="59173" y="528491"/>
                </a:lnTo>
                <a:lnTo>
                  <a:pt x="0" y="532028"/>
                </a:lnTo>
                <a:lnTo>
                  <a:pt x="58105" y="533392"/>
                </a:lnTo>
                <a:lnTo>
                  <a:pt x="115621" y="532696"/>
                </a:lnTo>
                <a:lnTo>
                  <a:pt x="172422" y="529990"/>
                </a:lnTo>
                <a:lnTo>
                  <a:pt x="228382" y="525326"/>
                </a:lnTo>
                <a:lnTo>
                  <a:pt x="283378" y="518757"/>
                </a:lnTo>
                <a:lnTo>
                  <a:pt x="337285" y="510332"/>
                </a:lnTo>
                <a:lnTo>
                  <a:pt x="389976" y="500105"/>
                </a:lnTo>
                <a:lnTo>
                  <a:pt x="441329" y="488126"/>
                </a:lnTo>
                <a:lnTo>
                  <a:pt x="491217" y="474448"/>
                </a:lnTo>
                <a:lnTo>
                  <a:pt x="539515" y="459121"/>
                </a:lnTo>
                <a:lnTo>
                  <a:pt x="586100" y="442198"/>
                </a:lnTo>
                <a:lnTo>
                  <a:pt x="630846" y="423729"/>
                </a:lnTo>
                <a:lnTo>
                  <a:pt x="673628" y="403767"/>
                </a:lnTo>
                <a:lnTo>
                  <a:pt x="714321" y="382363"/>
                </a:lnTo>
                <a:lnTo>
                  <a:pt x="752800" y="359569"/>
                </a:lnTo>
                <a:lnTo>
                  <a:pt x="788941" y="335436"/>
                </a:lnTo>
                <a:lnTo>
                  <a:pt x="822619" y="310016"/>
                </a:lnTo>
                <a:lnTo>
                  <a:pt x="853709" y="283360"/>
                </a:lnTo>
                <a:lnTo>
                  <a:pt x="882085" y="255519"/>
                </a:lnTo>
                <a:lnTo>
                  <a:pt x="907623" y="226547"/>
                </a:lnTo>
                <a:lnTo>
                  <a:pt x="949686" y="165410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7017" y="5487162"/>
            <a:ext cx="1416472" cy="533399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1"/>
                </a:lnTo>
                <a:lnTo>
                  <a:pt x="17411" y="103326"/>
                </a:lnTo>
                <a:lnTo>
                  <a:pt x="47345" y="168595"/>
                </a:lnTo>
                <a:lnTo>
                  <a:pt x="90798" y="230317"/>
                </a:lnTo>
                <a:lnTo>
                  <a:pt x="117287" y="259672"/>
                </a:lnTo>
                <a:lnTo>
                  <a:pt x="146789" y="287930"/>
                </a:lnTo>
                <a:lnTo>
                  <a:pt x="179181" y="315019"/>
                </a:lnTo>
                <a:lnTo>
                  <a:pt x="214341" y="340870"/>
                </a:lnTo>
                <a:lnTo>
                  <a:pt x="252146" y="365412"/>
                </a:lnTo>
                <a:lnTo>
                  <a:pt x="292473" y="388575"/>
                </a:lnTo>
                <a:lnTo>
                  <a:pt x="335201" y="410290"/>
                </a:lnTo>
                <a:lnTo>
                  <a:pt x="380207" y="430484"/>
                </a:lnTo>
                <a:lnTo>
                  <a:pt x="427368" y="449089"/>
                </a:lnTo>
                <a:lnTo>
                  <a:pt x="476563" y="466034"/>
                </a:lnTo>
                <a:lnTo>
                  <a:pt x="527668" y="481249"/>
                </a:lnTo>
                <a:lnTo>
                  <a:pt x="580562" y="494663"/>
                </a:lnTo>
                <a:lnTo>
                  <a:pt x="635121" y="506206"/>
                </a:lnTo>
                <a:lnTo>
                  <a:pt x="691224" y="515809"/>
                </a:lnTo>
                <a:lnTo>
                  <a:pt x="748749" y="523399"/>
                </a:lnTo>
                <a:lnTo>
                  <a:pt x="807571" y="528908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8"/>
                </a:lnTo>
                <a:lnTo>
                  <a:pt x="882185" y="523399"/>
                </a:lnTo>
                <a:lnTo>
                  <a:pt x="824650" y="515809"/>
                </a:lnTo>
                <a:lnTo>
                  <a:pt x="768536" y="506206"/>
                </a:lnTo>
                <a:lnTo>
                  <a:pt x="713968" y="494663"/>
                </a:lnTo>
                <a:lnTo>
                  <a:pt x="661066" y="481249"/>
                </a:lnTo>
                <a:lnTo>
                  <a:pt x="609953" y="466034"/>
                </a:lnTo>
                <a:lnTo>
                  <a:pt x="560752" y="449089"/>
                </a:lnTo>
                <a:lnTo>
                  <a:pt x="513584" y="430484"/>
                </a:lnTo>
                <a:lnTo>
                  <a:pt x="468573" y="410290"/>
                </a:lnTo>
                <a:lnTo>
                  <a:pt x="425841" y="388575"/>
                </a:lnTo>
                <a:lnTo>
                  <a:pt x="385510" y="365412"/>
                </a:lnTo>
                <a:lnTo>
                  <a:pt x="347702" y="340870"/>
                </a:lnTo>
                <a:lnTo>
                  <a:pt x="312539" y="315019"/>
                </a:lnTo>
                <a:lnTo>
                  <a:pt x="280145" y="287930"/>
                </a:lnTo>
                <a:lnTo>
                  <a:pt x="250641" y="259672"/>
                </a:lnTo>
                <a:lnTo>
                  <a:pt x="224150" y="230317"/>
                </a:lnTo>
                <a:lnTo>
                  <a:pt x="200794" y="199935"/>
                </a:lnTo>
                <a:lnTo>
                  <a:pt x="163978" y="136369"/>
                </a:lnTo>
                <a:lnTo>
                  <a:pt x="141170" y="69536"/>
                </a:lnTo>
                <a:lnTo>
                  <a:pt x="135325" y="35071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57016" y="5487162"/>
            <a:ext cx="2704252" cy="533399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28"/>
                </a:moveTo>
                <a:lnTo>
                  <a:pt x="1054472" y="528491"/>
                </a:lnTo>
                <a:lnTo>
                  <a:pt x="1112577" y="522856"/>
                </a:lnTo>
                <a:lnTo>
                  <a:pt x="1169483" y="515185"/>
                </a:lnTo>
                <a:lnTo>
                  <a:pt x="1225061" y="505540"/>
                </a:lnTo>
                <a:lnTo>
                  <a:pt x="1279181" y="493982"/>
                </a:lnTo>
                <a:lnTo>
                  <a:pt x="1331714" y="480574"/>
                </a:lnTo>
                <a:lnTo>
                  <a:pt x="1382530" y="465379"/>
                </a:lnTo>
                <a:lnTo>
                  <a:pt x="1431500" y="448457"/>
                </a:lnTo>
                <a:lnTo>
                  <a:pt x="1478493" y="429872"/>
                </a:lnTo>
                <a:lnTo>
                  <a:pt x="1523380" y="409684"/>
                </a:lnTo>
                <a:lnTo>
                  <a:pt x="1566032" y="387957"/>
                </a:lnTo>
                <a:lnTo>
                  <a:pt x="1606319" y="364751"/>
                </a:lnTo>
                <a:lnTo>
                  <a:pt x="1644111" y="340130"/>
                </a:lnTo>
                <a:lnTo>
                  <a:pt x="1679278" y="314155"/>
                </a:lnTo>
                <a:lnTo>
                  <a:pt x="1711692" y="286888"/>
                </a:lnTo>
                <a:lnTo>
                  <a:pt x="1741221" y="258392"/>
                </a:lnTo>
                <a:lnTo>
                  <a:pt x="1767738" y="228728"/>
                </a:lnTo>
                <a:lnTo>
                  <a:pt x="1791111" y="197958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501"/>
                </a:lnTo>
                <a:lnTo>
                  <a:pt x="1900322" y="229664"/>
                </a:lnTo>
                <a:lnTo>
                  <a:pt x="1873464" y="259555"/>
                </a:lnTo>
                <a:lnTo>
                  <a:pt x="1843560" y="288238"/>
                </a:lnTo>
                <a:lnTo>
                  <a:pt x="1810746" y="315652"/>
                </a:lnTo>
                <a:lnTo>
                  <a:pt x="1775158" y="341737"/>
                </a:lnTo>
                <a:lnTo>
                  <a:pt x="1736934" y="366432"/>
                </a:lnTo>
                <a:lnTo>
                  <a:pt x="1696208" y="389676"/>
                </a:lnTo>
                <a:lnTo>
                  <a:pt x="1653117" y="411409"/>
                </a:lnTo>
                <a:lnTo>
                  <a:pt x="1607797" y="431571"/>
                </a:lnTo>
                <a:lnTo>
                  <a:pt x="1560385" y="450100"/>
                </a:lnTo>
                <a:lnTo>
                  <a:pt x="1511016" y="466936"/>
                </a:lnTo>
                <a:lnTo>
                  <a:pt x="1459827" y="482018"/>
                </a:lnTo>
                <a:lnTo>
                  <a:pt x="1406954" y="495286"/>
                </a:lnTo>
                <a:lnTo>
                  <a:pt x="1352532" y="506679"/>
                </a:lnTo>
                <a:lnTo>
                  <a:pt x="1296700" y="516137"/>
                </a:lnTo>
                <a:lnTo>
                  <a:pt x="1239591" y="523598"/>
                </a:lnTo>
                <a:lnTo>
                  <a:pt x="1181343" y="529003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8"/>
                </a:lnTo>
                <a:lnTo>
                  <a:pt x="748749" y="523399"/>
                </a:lnTo>
                <a:lnTo>
                  <a:pt x="691224" y="515809"/>
                </a:lnTo>
                <a:lnTo>
                  <a:pt x="635121" y="506206"/>
                </a:lnTo>
                <a:lnTo>
                  <a:pt x="580562" y="494663"/>
                </a:lnTo>
                <a:lnTo>
                  <a:pt x="527668" y="481249"/>
                </a:lnTo>
                <a:lnTo>
                  <a:pt x="476563" y="466034"/>
                </a:lnTo>
                <a:lnTo>
                  <a:pt x="427368" y="449089"/>
                </a:lnTo>
                <a:lnTo>
                  <a:pt x="380207" y="430484"/>
                </a:lnTo>
                <a:lnTo>
                  <a:pt x="335201" y="410290"/>
                </a:lnTo>
                <a:lnTo>
                  <a:pt x="292473" y="388575"/>
                </a:lnTo>
                <a:lnTo>
                  <a:pt x="252146" y="365412"/>
                </a:lnTo>
                <a:lnTo>
                  <a:pt x="214341" y="340870"/>
                </a:lnTo>
                <a:lnTo>
                  <a:pt x="179181" y="315019"/>
                </a:lnTo>
                <a:lnTo>
                  <a:pt x="146789" y="287930"/>
                </a:lnTo>
                <a:lnTo>
                  <a:pt x="117287" y="259672"/>
                </a:lnTo>
                <a:lnTo>
                  <a:pt x="90798" y="230317"/>
                </a:lnTo>
                <a:lnTo>
                  <a:pt x="67443" y="199935"/>
                </a:lnTo>
                <a:lnTo>
                  <a:pt x="30627" y="136369"/>
                </a:lnTo>
                <a:lnTo>
                  <a:pt x="7820" y="69536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1"/>
                </a:lnTo>
                <a:lnTo>
                  <a:pt x="141170" y="69536"/>
                </a:lnTo>
                <a:lnTo>
                  <a:pt x="163978" y="136369"/>
                </a:lnTo>
                <a:lnTo>
                  <a:pt x="200794" y="199935"/>
                </a:lnTo>
                <a:lnTo>
                  <a:pt x="224150" y="230317"/>
                </a:lnTo>
                <a:lnTo>
                  <a:pt x="250641" y="259672"/>
                </a:lnTo>
                <a:lnTo>
                  <a:pt x="280145" y="287930"/>
                </a:lnTo>
                <a:lnTo>
                  <a:pt x="312539" y="315019"/>
                </a:lnTo>
                <a:lnTo>
                  <a:pt x="347702" y="340870"/>
                </a:lnTo>
                <a:lnTo>
                  <a:pt x="385510" y="365412"/>
                </a:lnTo>
                <a:lnTo>
                  <a:pt x="425841" y="388575"/>
                </a:lnTo>
                <a:lnTo>
                  <a:pt x="468573" y="410290"/>
                </a:lnTo>
                <a:lnTo>
                  <a:pt x="513584" y="430484"/>
                </a:lnTo>
                <a:lnTo>
                  <a:pt x="560752" y="449089"/>
                </a:lnTo>
                <a:lnTo>
                  <a:pt x="609953" y="466034"/>
                </a:lnTo>
                <a:lnTo>
                  <a:pt x="661066" y="481249"/>
                </a:lnTo>
                <a:lnTo>
                  <a:pt x="713968" y="494663"/>
                </a:lnTo>
                <a:lnTo>
                  <a:pt x="768536" y="506206"/>
                </a:lnTo>
                <a:lnTo>
                  <a:pt x="824650" y="515809"/>
                </a:lnTo>
                <a:lnTo>
                  <a:pt x="882185" y="523399"/>
                </a:lnTo>
                <a:lnTo>
                  <a:pt x="941020" y="528908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767842" y="865861"/>
            <a:ext cx="10812780" cy="386892"/>
          </a:xfrm>
          <a:prstGeom prst="rect">
            <a:avLst/>
          </a:prstGeom>
          <a:noFill/>
        </p:spPr>
        <p:txBody>
          <a:bodyPr wrap="square" lIns="108832" tIns="54415" rIns="108832" bIns="54415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&lt;section&gt;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 smtClean="0">
                <a:solidFill>
                  <a:schemeClr val="bg1"/>
                </a:solidFill>
              </a:rPr>
              <a:t> tin </a:t>
            </a:r>
            <a:r>
              <a:rPr lang="en-US" dirty="0" err="1" smtClean="0">
                <a:solidFill>
                  <a:schemeClr val="bg1"/>
                </a:solidFill>
              </a:rPr>
              <a:t>chính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chứa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tin </a:t>
            </a:r>
            <a:r>
              <a:rPr lang="en-US" dirty="0" err="1" smtClean="0">
                <a:solidFill>
                  <a:schemeClr val="bg1"/>
                </a:solidFill>
              </a:rPr>
              <a:t>quan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trọng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nhất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của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tài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liệu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6" name="object 2"/>
          <p:cNvSpPr txBox="1"/>
          <p:nvPr/>
        </p:nvSpPr>
        <p:spPr>
          <a:xfrm>
            <a:off x="5612128" y="2893480"/>
            <a:ext cx="6802109" cy="274858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section&gt;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h1&gt;Links&lt;/h1&gt;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ul&gt;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li&gt;&lt;a href=”#”&gt;Link 1&lt;/a&gt;&lt;/li&gt;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li&gt;&lt;a href=”#”&gt;Link 2&lt;/a&gt;&lt;/li&gt;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   </a:t>
            </a:r>
            <a:r>
              <a:rPr lang="it-IT" sz="1900" spc="-11" dirty="0">
                <a:latin typeface="Courier New"/>
                <a:cs typeface="Courier New"/>
              </a:rPr>
              <a:t>&lt;</a:t>
            </a:r>
            <a:r>
              <a:rPr lang="it-IT" sz="1900" spc="-11" dirty="0">
                <a:latin typeface="Courier New"/>
                <a:cs typeface="Courier New"/>
              </a:rPr>
              <a:t>li&gt;&lt;a href=”#”&gt;Link 3&lt;/a&gt;&lt;/li&gt;</a:t>
            </a:r>
          </a:p>
          <a:p>
            <a:pPr marL="0" lvl="1"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   </a:t>
            </a:r>
            <a:r>
              <a:rPr lang="it-IT" sz="1900" spc="-11" dirty="0">
                <a:latin typeface="Courier New"/>
                <a:cs typeface="Courier New"/>
              </a:rPr>
              <a:t>&lt;/</a:t>
            </a:r>
            <a:r>
              <a:rPr lang="it-IT" sz="1900" spc="-11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114"/>
              </a:spcBef>
            </a:pPr>
            <a:r>
              <a:rPr lang="vi-VN" sz="1900" spc="-11" dirty="0">
                <a:latin typeface="Courier New"/>
                <a:cs typeface="Courier New"/>
              </a:rPr>
              <a:t>   </a:t>
            </a:r>
            <a:r>
              <a:rPr lang="it-IT" sz="1900" spc="-11" dirty="0">
                <a:latin typeface="Courier New"/>
                <a:cs typeface="Courier New"/>
              </a:rPr>
              <a:t>&lt;/</a:t>
            </a:r>
            <a:r>
              <a:rPr lang="it-IT" sz="1900" spc="-11" dirty="0">
                <a:latin typeface="Courier New"/>
                <a:cs typeface="Courier New"/>
              </a:rPr>
              <a:t>section&gt;</a:t>
            </a:r>
          </a:p>
          <a:p>
            <a:pPr>
              <a:spcBef>
                <a:spcPts val="114"/>
              </a:spcBef>
            </a:pPr>
            <a:r>
              <a:rPr lang="it-IT" sz="1900" spc="-11" dirty="0">
                <a:latin typeface="Courier New"/>
                <a:cs typeface="Courier New"/>
              </a:rPr>
              <a:t>&lt;/body&gt;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1445" y="2893480"/>
            <a:ext cx="6330557" cy="24214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8077" tIns="124038" rIns="248077" bIns="124038" rtlCol="0" anchor="ctr"/>
          <a:lstStyle/>
          <a:p>
            <a:pPr algn="ctr"/>
            <a:endParaRPr lang="vi-VN"/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  <p:sp>
        <p:nvSpPr>
          <p:cNvPr id="18" name="TextBox 17"/>
          <p:cNvSpPr txBox="1"/>
          <p:nvPr/>
        </p:nvSpPr>
        <p:spPr>
          <a:xfrm>
            <a:off x="767842" y="1751176"/>
            <a:ext cx="10812780" cy="393304"/>
          </a:xfrm>
          <a:prstGeom prst="rect">
            <a:avLst/>
          </a:prstGeom>
          <a:noFill/>
        </p:spPr>
        <p:txBody>
          <a:bodyPr wrap="square" lIns="108832" tIns="54415" rIns="108832" bIns="54415" rtlCol="0">
            <a:spAutoFit/>
          </a:bodyPr>
          <a:lstStyle/>
          <a:p>
            <a:pPr marL="15114">
              <a:lnSpc>
                <a:spcPts val="2398"/>
              </a:lnSpc>
              <a:spcBef>
                <a:spcPts val="1370"/>
              </a:spcBef>
            </a:pPr>
            <a:r>
              <a:rPr lang="vi-VN" spc="-5">
                <a:cs typeface="Arial"/>
              </a:rPr>
              <a:t>Nó </a:t>
            </a:r>
            <a:r>
              <a:rPr lang="vi-VN">
                <a:cs typeface="Arial"/>
              </a:rPr>
              <a:t>có thể </a:t>
            </a:r>
            <a:r>
              <a:rPr lang="vi-VN" spc="-11">
                <a:cs typeface="Arial"/>
              </a:rPr>
              <a:t>được </a:t>
            </a:r>
            <a:r>
              <a:rPr lang="vi-VN">
                <a:cs typeface="Arial"/>
              </a:rPr>
              <a:t>tạo </a:t>
            </a:r>
            <a:r>
              <a:rPr lang="vi-VN" spc="-5">
                <a:cs typeface="Arial"/>
              </a:rPr>
              <a:t>ra trong </a:t>
            </a:r>
            <a:r>
              <a:rPr lang="vi-VN">
                <a:cs typeface="Arial"/>
              </a:rPr>
              <a:t>các </a:t>
            </a:r>
            <a:r>
              <a:rPr lang="vi-VN" spc="-11">
                <a:cs typeface="Arial"/>
              </a:rPr>
              <a:t>định dạng </a:t>
            </a:r>
            <a:r>
              <a:rPr lang="vi-VN" spc="-5">
                <a:cs typeface="Arial"/>
              </a:rPr>
              <a:t>khác </a:t>
            </a:r>
            <a:r>
              <a:rPr lang="vi-VN" spc="-11">
                <a:cs typeface="Arial"/>
              </a:rPr>
              <a:t>nhau. </a:t>
            </a:r>
            <a:r>
              <a:rPr lang="vi-VN">
                <a:cs typeface="Arial"/>
              </a:rPr>
              <a:t>Ví </a:t>
            </a:r>
            <a:r>
              <a:rPr lang="vi-VN" spc="-5">
                <a:cs typeface="Arial"/>
              </a:rPr>
              <a:t>dụ, nó </a:t>
            </a:r>
            <a:r>
              <a:rPr lang="vi-VN">
                <a:cs typeface="Arial"/>
              </a:rPr>
              <a:t>có </a:t>
            </a:r>
            <a:r>
              <a:rPr lang="vi-VN" spc="-5">
                <a:cs typeface="Arial"/>
              </a:rPr>
              <a:t>thể</a:t>
            </a:r>
            <a:r>
              <a:rPr lang="vi-VN" spc="119">
                <a:cs typeface="Arial"/>
              </a:rPr>
              <a:t> </a:t>
            </a:r>
            <a:r>
              <a:rPr lang="vi-VN" spc="-5">
                <a:cs typeface="Arial"/>
              </a:rPr>
              <a:t>được</a:t>
            </a:r>
            <a:endParaRPr lang="vi-VN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1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0072" y="2201545"/>
            <a:ext cx="7256106" cy="198427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600" spc="-5" dirty="0">
                <a:latin typeface="Courier New"/>
                <a:cs typeface="Courier New"/>
              </a:rPr>
              <a:t>&lt;section&gt;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&lt;h1&gt;Links&lt;/h1&gt;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&lt;ul&gt;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1&lt;/a&gt;&lt;/li&gt;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2&lt;/a&gt;&lt;/li&gt;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1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3&lt;/a&gt;&lt;/li&gt;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&lt;/ul&gt;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&lt;/section&gt;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04244" y="4281232"/>
            <a:ext cx="7256106" cy="14764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&lt;aside&gt;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&lt;blockquote&gt;Archive Number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One&lt;/blockquote&gt;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&lt;br&gt;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&lt;blockquote&gt;Archive Number</a:t>
            </a:r>
            <a:r>
              <a:rPr sz="1900" spc="3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Two&lt;/blockquote&gt;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&lt;/aside&gt;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20071" y="5783529"/>
            <a:ext cx="7024453" cy="59927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5226" y="2139189"/>
            <a:ext cx="3779520" cy="425537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&lt;aside&gt;</a:t>
            </a:r>
            <a:r>
              <a:rPr spc="5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5114">
              <a:spcBef>
                <a:spcPts val="2827"/>
              </a:spcBef>
            </a:pPr>
            <a:r>
              <a:rPr spc="-5" dirty="0">
                <a:latin typeface="Courier New"/>
                <a:cs typeface="Courier New"/>
              </a:rPr>
              <a:t>&lt;!DOCTYPE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html&gt;</a:t>
            </a:r>
            <a:endParaRPr dirty="0">
              <a:latin typeface="Courier New"/>
              <a:cs typeface="Courier New"/>
            </a:endParaRPr>
          </a:p>
          <a:p>
            <a:pPr marL="15114"/>
            <a:r>
              <a:rPr spc="-5" dirty="0">
                <a:latin typeface="Courier New"/>
                <a:cs typeface="Courier New"/>
              </a:rPr>
              <a:t>&lt;html</a:t>
            </a:r>
            <a:r>
              <a:rPr spc="-11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lang=”en”&gt;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&lt;body&gt;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&lt;header&gt;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&lt;h1&gt;Sample Blog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&lt;/h1&gt;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&lt;/header&gt;</a:t>
            </a:r>
            <a:endParaRPr dirty="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latin typeface="Courier New"/>
                <a:cs typeface="Courier New"/>
              </a:rPr>
              <a:t>&lt;nav&gt;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&lt;ul&gt;</a:t>
            </a:r>
            <a:endParaRPr dirty="0">
              <a:latin typeface="Courier New"/>
              <a:cs typeface="Courier New"/>
            </a:endParaRPr>
          </a:p>
          <a:p>
            <a:pPr marL="595550"/>
            <a:r>
              <a:rPr spc="-5" dirty="0">
                <a:latin typeface="Courier New"/>
                <a:cs typeface="Courier New"/>
              </a:rPr>
              <a:t>&lt;li&gt; home</a:t>
            </a:r>
            <a:r>
              <a:rPr spc="-54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&lt;/li&gt;</a:t>
            </a:r>
            <a:endParaRPr dirty="0">
              <a:latin typeface="Courier New"/>
              <a:cs typeface="Courier New"/>
            </a:endParaRPr>
          </a:p>
          <a:p>
            <a:pPr marL="595550"/>
            <a:r>
              <a:rPr spc="-5" dirty="0">
                <a:latin typeface="Courier New"/>
                <a:cs typeface="Courier New"/>
              </a:rPr>
              <a:t>&lt;li&gt; help</a:t>
            </a:r>
            <a:r>
              <a:rPr spc="-54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&lt;/li&gt;</a:t>
            </a:r>
            <a:endParaRPr dirty="0">
              <a:latin typeface="Courier New"/>
              <a:cs typeface="Courier New"/>
            </a:endParaRPr>
          </a:p>
          <a:p>
            <a:pPr marL="595550"/>
            <a:r>
              <a:rPr spc="-5" dirty="0">
                <a:latin typeface="Courier New"/>
                <a:cs typeface="Courier New"/>
              </a:rPr>
              <a:t>&lt;li&gt; contact</a:t>
            </a:r>
            <a:r>
              <a:rPr spc="-19" dirty="0">
                <a:latin typeface="Courier New"/>
                <a:cs typeface="Courier New"/>
              </a:rPr>
              <a:t> </a:t>
            </a:r>
            <a:r>
              <a:rPr spc="-5" dirty="0">
                <a:latin typeface="Courier New"/>
                <a:cs typeface="Courier New"/>
              </a:rPr>
              <a:t>&lt;/li&gt;</a:t>
            </a:r>
            <a:endParaRPr dirty="0">
              <a:latin typeface="Courier New"/>
              <a:cs typeface="Courier New"/>
            </a:endParaRPr>
          </a:p>
          <a:p>
            <a:pPr marL="305332"/>
            <a:r>
              <a:rPr spc="-5" dirty="0">
                <a:latin typeface="Courier New"/>
                <a:cs typeface="Courier New"/>
              </a:rPr>
              <a:t>&lt;/ul&gt;</a:t>
            </a:r>
            <a:endParaRPr dirty="0">
              <a:latin typeface="Courier New"/>
              <a:cs typeface="Courier New"/>
            </a:endParaRPr>
          </a:p>
          <a:p>
            <a:pPr marL="15114"/>
            <a:r>
              <a:rPr spc="-5" dirty="0">
                <a:latin typeface="Courier New"/>
                <a:cs typeface="Courier New"/>
              </a:rPr>
              <a:t>&lt;/nav&gt;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8190" y="84350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-24" dirty="0"/>
              <a:t> </a:t>
            </a:r>
            <a:r>
              <a:rPr lang="vi-VN" dirty="0"/>
              <a:t>5-8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23</a:t>
            </a:fld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505967" y="778001"/>
            <a:ext cx="11411712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5966" y="1392174"/>
            <a:ext cx="11338560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2308" y="917827"/>
            <a:ext cx="10891519" cy="1139035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047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&lt;aside&gt; 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cột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hay một phần mà thường chứa dữ liệu liên quan đến  các thông tin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chính.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398"/>
              </a:lnSpc>
              <a:spcBef>
                <a:spcPts val="1381"/>
              </a:spcBef>
            </a:pP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này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5" dirty="0">
                <a:latin typeface="Arial"/>
                <a:cs typeface="Arial"/>
              </a:rPr>
              <a:t>hiệu ứng in ấn, chẳng hạn như </a:t>
            </a:r>
            <a:r>
              <a:rPr dirty="0">
                <a:latin typeface="Arial"/>
                <a:cs typeface="Arial"/>
              </a:rPr>
              <a:t>cho</a:t>
            </a:r>
            <a:r>
              <a:rPr spc="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thanh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latin typeface="Arial"/>
                <a:cs typeface="Arial"/>
              </a:rPr>
              <a:t>bên, </a:t>
            </a:r>
            <a:r>
              <a:rPr spc="-5" dirty="0">
                <a:latin typeface="Arial"/>
                <a:cs typeface="Arial"/>
              </a:rPr>
              <a:t>cho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nhóm </a:t>
            </a:r>
            <a:r>
              <a:rPr spc="-11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49" dirty="0">
                <a:latin typeface="Arial"/>
                <a:cs typeface="Arial"/>
              </a:rPr>
              <a:t>nav, </a:t>
            </a:r>
            <a:r>
              <a:rPr spc="-5" dirty="0">
                <a:latin typeface="Arial"/>
                <a:cs typeface="Arial"/>
              </a:rPr>
              <a:t>cho mục đích </a:t>
            </a:r>
            <a:r>
              <a:rPr spc="-11" dirty="0">
                <a:latin typeface="Arial"/>
                <a:cs typeface="Arial"/>
              </a:rPr>
              <a:t>quảng</a:t>
            </a:r>
            <a:r>
              <a:rPr spc="149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cáo..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58480" y="5944363"/>
            <a:ext cx="1377524" cy="533399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4"/>
                </a:lnTo>
                <a:lnTo>
                  <a:pt x="795812" y="197958"/>
                </a:lnTo>
                <a:lnTo>
                  <a:pt x="772439" y="228728"/>
                </a:lnTo>
                <a:lnTo>
                  <a:pt x="745922" y="258392"/>
                </a:lnTo>
                <a:lnTo>
                  <a:pt x="716393" y="286888"/>
                </a:lnTo>
                <a:lnTo>
                  <a:pt x="683979" y="314155"/>
                </a:lnTo>
                <a:lnTo>
                  <a:pt x="648812" y="340130"/>
                </a:lnTo>
                <a:lnTo>
                  <a:pt x="611020" y="364751"/>
                </a:lnTo>
                <a:lnTo>
                  <a:pt x="570733" y="387957"/>
                </a:lnTo>
                <a:lnTo>
                  <a:pt x="528081" y="409684"/>
                </a:lnTo>
                <a:lnTo>
                  <a:pt x="483194" y="429872"/>
                </a:lnTo>
                <a:lnTo>
                  <a:pt x="436201" y="448457"/>
                </a:lnTo>
                <a:lnTo>
                  <a:pt x="387231" y="465379"/>
                </a:lnTo>
                <a:lnTo>
                  <a:pt x="336415" y="480574"/>
                </a:lnTo>
                <a:lnTo>
                  <a:pt x="283882" y="493982"/>
                </a:lnTo>
                <a:lnTo>
                  <a:pt x="229762" y="505540"/>
                </a:lnTo>
                <a:lnTo>
                  <a:pt x="174184" y="515185"/>
                </a:lnTo>
                <a:lnTo>
                  <a:pt x="117278" y="522856"/>
                </a:lnTo>
                <a:lnTo>
                  <a:pt x="59173" y="528491"/>
                </a:lnTo>
                <a:lnTo>
                  <a:pt x="0" y="532028"/>
                </a:lnTo>
                <a:lnTo>
                  <a:pt x="58105" y="533392"/>
                </a:lnTo>
                <a:lnTo>
                  <a:pt x="115621" y="532696"/>
                </a:lnTo>
                <a:lnTo>
                  <a:pt x="172422" y="529990"/>
                </a:lnTo>
                <a:lnTo>
                  <a:pt x="228382" y="525326"/>
                </a:lnTo>
                <a:lnTo>
                  <a:pt x="283378" y="518757"/>
                </a:lnTo>
                <a:lnTo>
                  <a:pt x="337285" y="510332"/>
                </a:lnTo>
                <a:lnTo>
                  <a:pt x="389976" y="500105"/>
                </a:lnTo>
                <a:lnTo>
                  <a:pt x="441329" y="488126"/>
                </a:lnTo>
                <a:lnTo>
                  <a:pt x="491217" y="474448"/>
                </a:lnTo>
                <a:lnTo>
                  <a:pt x="539515" y="459121"/>
                </a:lnTo>
                <a:lnTo>
                  <a:pt x="586100" y="442198"/>
                </a:lnTo>
                <a:lnTo>
                  <a:pt x="630846" y="423729"/>
                </a:lnTo>
                <a:lnTo>
                  <a:pt x="673628" y="403767"/>
                </a:lnTo>
                <a:lnTo>
                  <a:pt x="714321" y="382363"/>
                </a:lnTo>
                <a:lnTo>
                  <a:pt x="752800" y="359569"/>
                </a:lnTo>
                <a:lnTo>
                  <a:pt x="788941" y="335436"/>
                </a:lnTo>
                <a:lnTo>
                  <a:pt x="822619" y="310016"/>
                </a:lnTo>
                <a:lnTo>
                  <a:pt x="853709" y="283360"/>
                </a:lnTo>
                <a:lnTo>
                  <a:pt x="882085" y="255519"/>
                </a:lnTo>
                <a:lnTo>
                  <a:pt x="907623" y="226547"/>
                </a:lnTo>
                <a:lnTo>
                  <a:pt x="949686" y="165410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31418" y="5944363"/>
            <a:ext cx="1416472" cy="533399"/>
          </a:xfrm>
          <a:custGeom>
            <a:avLst/>
            <a:gdLst/>
            <a:ahLst/>
            <a:cxnLst/>
            <a:rect l="l" t="t" r="r" b="b"/>
            <a:pathLst>
              <a:path w="1062355" h="533400">
                <a:moveTo>
                  <a:pt x="133350" y="0"/>
                </a:moveTo>
                <a:lnTo>
                  <a:pt x="0" y="0"/>
                </a:lnTo>
                <a:lnTo>
                  <a:pt x="1975" y="35071"/>
                </a:lnTo>
                <a:lnTo>
                  <a:pt x="17411" y="103326"/>
                </a:lnTo>
                <a:lnTo>
                  <a:pt x="47345" y="168595"/>
                </a:lnTo>
                <a:lnTo>
                  <a:pt x="90798" y="230317"/>
                </a:lnTo>
                <a:lnTo>
                  <a:pt x="117287" y="259672"/>
                </a:lnTo>
                <a:lnTo>
                  <a:pt x="146789" y="287930"/>
                </a:lnTo>
                <a:lnTo>
                  <a:pt x="179181" y="315019"/>
                </a:lnTo>
                <a:lnTo>
                  <a:pt x="214341" y="340870"/>
                </a:lnTo>
                <a:lnTo>
                  <a:pt x="252146" y="365412"/>
                </a:lnTo>
                <a:lnTo>
                  <a:pt x="292473" y="388575"/>
                </a:lnTo>
                <a:lnTo>
                  <a:pt x="335201" y="410290"/>
                </a:lnTo>
                <a:lnTo>
                  <a:pt x="380207" y="430484"/>
                </a:lnTo>
                <a:lnTo>
                  <a:pt x="427368" y="449089"/>
                </a:lnTo>
                <a:lnTo>
                  <a:pt x="476563" y="466034"/>
                </a:lnTo>
                <a:lnTo>
                  <a:pt x="527668" y="481249"/>
                </a:lnTo>
                <a:lnTo>
                  <a:pt x="580562" y="494663"/>
                </a:lnTo>
                <a:lnTo>
                  <a:pt x="635121" y="506206"/>
                </a:lnTo>
                <a:lnTo>
                  <a:pt x="691224" y="515809"/>
                </a:lnTo>
                <a:lnTo>
                  <a:pt x="748749" y="523399"/>
                </a:lnTo>
                <a:lnTo>
                  <a:pt x="807571" y="528908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8"/>
                </a:lnTo>
                <a:lnTo>
                  <a:pt x="882185" y="523399"/>
                </a:lnTo>
                <a:lnTo>
                  <a:pt x="824650" y="515809"/>
                </a:lnTo>
                <a:lnTo>
                  <a:pt x="768536" y="506206"/>
                </a:lnTo>
                <a:lnTo>
                  <a:pt x="713968" y="494663"/>
                </a:lnTo>
                <a:lnTo>
                  <a:pt x="661066" y="481249"/>
                </a:lnTo>
                <a:lnTo>
                  <a:pt x="609953" y="466034"/>
                </a:lnTo>
                <a:lnTo>
                  <a:pt x="560752" y="449089"/>
                </a:lnTo>
                <a:lnTo>
                  <a:pt x="513584" y="430484"/>
                </a:lnTo>
                <a:lnTo>
                  <a:pt x="468573" y="410290"/>
                </a:lnTo>
                <a:lnTo>
                  <a:pt x="425841" y="388575"/>
                </a:lnTo>
                <a:lnTo>
                  <a:pt x="385510" y="365412"/>
                </a:lnTo>
                <a:lnTo>
                  <a:pt x="347702" y="340870"/>
                </a:lnTo>
                <a:lnTo>
                  <a:pt x="312539" y="315019"/>
                </a:lnTo>
                <a:lnTo>
                  <a:pt x="280145" y="287930"/>
                </a:lnTo>
                <a:lnTo>
                  <a:pt x="250641" y="259672"/>
                </a:lnTo>
                <a:lnTo>
                  <a:pt x="224150" y="230317"/>
                </a:lnTo>
                <a:lnTo>
                  <a:pt x="200794" y="199935"/>
                </a:lnTo>
                <a:lnTo>
                  <a:pt x="163978" y="136369"/>
                </a:lnTo>
                <a:lnTo>
                  <a:pt x="141170" y="69536"/>
                </a:lnTo>
                <a:lnTo>
                  <a:pt x="135325" y="35071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31417" y="5944363"/>
            <a:ext cx="2704252" cy="533399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28"/>
                </a:moveTo>
                <a:lnTo>
                  <a:pt x="1054472" y="528491"/>
                </a:lnTo>
                <a:lnTo>
                  <a:pt x="1112577" y="522856"/>
                </a:lnTo>
                <a:lnTo>
                  <a:pt x="1169483" y="515185"/>
                </a:lnTo>
                <a:lnTo>
                  <a:pt x="1225061" y="505540"/>
                </a:lnTo>
                <a:lnTo>
                  <a:pt x="1279181" y="493982"/>
                </a:lnTo>
                <a:lnTo>
                  <a:pt x="1331714" y="480574"/>
                </a:lnTo>
                <a:lnTo>
                  <a:pt x="1382530" y="465379"/>
                </a:lnTo>
                <a:lnTo>
                  <a:pt x="1431500" y="448457"/>
                </a:lnTo>
                <a:lnTo>
                  <a:pt x="1478493" y="429872"/>
                </a:lnTo>
                <a:lnTo>
                  <a:pt x="1523380" y="409684"/>
                </a:lnTo>
                <a:lnTo>
                  <a:pt x="1566032" y="387957"/>
                </a:lnTo>
                <a:lnTo>
                  <a:pt x="1606319" y="364751"/>
                </a:lnTo>
                <a:lnTo>
                  <a:pt x="1644111" y="340130"/>
                </a:lnTo>
                <a:lnTo>
                  <a:pt x="1679278" y="314155"/>
                </a:lnTo>
                <a:lnTo>
                  <a:pt x="1711692" y="286888"/>
                </a:lnTo>
                <a:lnTo>
                  <a:pt x="1741221" y="258392"/>
                </a:lnTo>
                <a:lnTo>
                  <a:pt x="1767738" y="228728"/>
                </a:lnTo>
                <a:lnTo>
                  <a:pt x="1791111" y="197958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501"/>
                </a:lnTo>
                <a:lnTo>
                  <a:pt x="1900322" y="229664"/>
                </a:lnTo>
                <a:lnTo>
                  <a:pt x="1873464" y="259555"/>
                </a:lnTo>
                <a:lnTo>
                  <a:pt x="1843560" y="288238"/>
                </a:lnTo>
                <a:lnTo>
                  <a:pt x="1810746" y="315652"/>
                </a:lnTo>
                <a:lnTo>
                  <a:pt x="1775158" y="341737"/>
                </a:lnTo>
                <a:lnTo>
                  <a:pt x="1736934" y="366432"/>
                </a:lnTo>
                <a:lnTo>
                  <a:pt x="1696208" y="389676"/>
                </a:lnTo>
                <a:lnTo>
                  <a:pt x="1653117" y="411409"/>
                </a:lnTo>
                <a:lnTo>
                  <a:pt x="1607797" y="431571"/>
                </a:lnTo>
                <a:lnTo>
                  <a:pt x="1560385" y="450100"/>
                </a:lnTo>
                <a:lnTo>
                  <a:pt x="1511016" y="466936"/>
                </a:lnTo>
                <a:lnTo>
                  <a:pt x="1459827" y="482018"/>
                </a:lnTo>
                <a:lnTo>
                  <a:pt x="1406954" y="495286"/>
                </a:lnTo>
                <a:lnTo>
                  <a:pt x="1352532" y="506679"/>
                </a:lnTo>
                <a:lnTo>
                  <a:pt x="1296700" y="516137"/>
                </a:lnTo>
                <a:lnTo>
                  <a:pt x="1239591" y="523598"/>
                </a:lnTo>
                <a:lnTo>
                  <a:pt x="1181343" y="529003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8"/>
                </a:lnTo>
                <a:lnTo>
                  <a:pt x="748749" y="523399"/>
                </a:lnTo>
                <a:lnTo>
                  <a:pt x="691224" y="515809"/>
                </a:lnTo>
                <a:lnTo>
                  <a:pt x="635121" y="506206"/>
                </a:lnTo>
                <a:lnTo>
                  <a:pt x="580562" y="494663"/>
                </a:lnTo>
                <a:lnTo>
                  <a:pt x="527668" y="481249"/>
                </a:lnTo>
                <a:lnTo>
                  <a:pt x="476563" y="466034"/>
                </a:lnTo>
                <a:lnTo>
                  <a:pt x="427368" y="449089"/>
                </a:lnTo>
                <a:lnTo>
                  <a:pt x="380207" y="430484"/>
                </a:lnTo>
                <a:lnTo>
                  <a:pt x="335201" y="410290"/>
                </a:lnTo>
                <a:lnTo>
                  <a:pt x="292473" y="388575"/>
                </a:lnTo>
                <a:lnTo>
                  <a:pt x="252146" y="365412"/>
                </a:lnTo>
                <a:lnTo>
                  <a:pt x="214341" y="340870"/>
                </a:lnTo>
                <a:lnTo>
                  <a:pt x="179181" y="315019"/>
                </a:lnTo>
                <a:lnTo>
                  <a:pt x="146789" y="287930"/>
                </a:lnTo>
                <a:lnTo>
                  <a:pt x="117287" y="259672"/>
                </a:lnTo>
                <a:lnTo>
                  <a:pt x="90798" y="230317"/>
                </a:lnTo>
                <a:lnTo>
                  <a:pt x="67443" y="199935"/>
                </a:lnTo>
                <a:lnTo>
                  <a:pt x="30627" y="136369"/>
                </a:lnTo>
                <a:lnTo>
                  <a:pt x="7820" y="69536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1"/>
                </a:lnTo>
                <a:lnTo>
                  <a:pt x="141170" y="69536"/>
                </a:lnTo>
                <a:lnTo>
                  <a:pt x="163978" y="136369"/>
                </a:lnTo>
                <a:lnTo>
                  <a:pt x="200794" y="199935"/>
                </a:lnTo>
                <a:lnTo>
                  <a:pt x="224150" y="230317"/>
                </a:lnTo>
                <a:lnTo>
                  <a:pt x="250641" y="259672"/>
                </a:lnTo>
                <a:lnTo>
                  <a:pt x="280145" y="287930"/>
                </a:lnTo>
                <a:lnTo>
                  <a:pt x="312539" y="315019"/>
                </a:lnTo>
                <a:lnTo>
                  <a:pt x="347702" y="340870"/>
                </a:lnTo>
                <a:lnTo>
                  <a:pt x="385510" y="365412"/>
                </a:lnTo>
                <a:lnTo>
                  <a:pt x="425841" y="388575"/>
                </a:lnTo>
                <a:lnTo>
                  <a:pt x="468573" y="410290"/>
                </a:lnTo>
                <a:lnTo>
                  <a:pt x="513584" y="430484"/>
                </a:lnTo>
                <a:lnTo>
                  <a:pt x="560752" y="449089"/>
                </a:lnTo>
                <a:lnTo>
                  <a:pt x="609953" y="466034"/>
                </a:lnTo>
                <a:lnTo>
                  <a:pt x="661066" y="481249"/>
                </a:lnTo>
                <a:lnTo>
                  <a:pt x="713968" y="494663"/>
                </a:lnTo>
                <a:lnTo>
                  <a:pt x="768536" y="506206"/>
                </a:lnTo>
                <a:lnTo>
                  <a:pt x="824650" y="515809"/>
                </a:lnTo>
                <a:lnTo>
                  <a:pt x="882185" y="523399"/>
                </a:lnTo>
                <a:lnTo>
                  <a:pt x="941020" y="528908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07634" y="4281232"/>
            <a:ext cx="7299964" cy="1476439"/>
          </a:xfrm>
          <a:custGeom>
            <a:avLst/>
            <a:gdLst/>
            <a:ahLst/>
            <a:cxnLst/>
            <a:rect l="l" t="t" r="r" b="b"/>
            <a:pathLst>
              <a:path w="5334000" h="1219200">
                <a:moveTo>
                  <a:pt x="0" y="1219200"/>
                </a:moveTo>
                <a:lnTo>
                  <a:pt x="5333999" y="1219200"/>
                </a:lnTo>
                <a:lnTo>
                  <a:pt x="5333999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48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61490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-24" dirty="0"/>
              <a:t> </a:t>
            </a:r>
            <a:r>
              <a:rPr lang="vi-VN" dirty="0"/>
              <a:t>6-8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5966" y="1045465"/>
            <a:ext cx="11338560" cy="694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527" y="1197989"/>
            <a:ext cx="10767248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&lt;footer&gt; thường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footer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7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5966" y="1973580"/>
            <a:ext cx="11338560" cy="693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3527" y="2125471"/>
            <a:ext cx="11001803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latin typeface="Arial"/>
                <a:cs typeface="Arial"/>
              </a:rPr>
              <a:t>Có thể bao gồm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tác </a:t>
            </a:r>
            <a:r>
              <a:rPr spc="-11" dirty="0">
                <a:latin typeface="Arial"/>
                <a:cs typeface="Arial"/>
              </a:rPr>
              <a:t>giá, </a:t>
            </a:r>
            <a:r>
              <a:rPr spc="-5" dirty="0">
                <a:latin typeface="Arial"/>
                <a:cs typeface="Arial"/>
              </a:rPr>
              <a:t>công </a:t>
            </a:r>
            <a:r>
              <a:rPr spc="-65" dirty="0">
                <a:latin typeface="Arial"/>
                <a:cs typeface="Arial"/>
              </a:rPr>
              <a:t>ty,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5" dirty="0">
                <a:latin typeface="Arial"/>
                <a:cs typeface="Arial"/>
              </a:rPr>
              <a:t>link, bản </a:t>
            </a:r>
            <a:r>
              <a:rPr spc="-11" dirty="0">
                <a:latin typeface="Arial"/>
                <a:cs typeface="Arial"/>
              </a:rPr>
              <a:t>quyền, </a:t>
            </a:r>
            <a:r>
              <a:rPr spc="-5" dirty="0">
                <a:latin typeface="Arial"/>
                <a:cs typeface="Arial"/>
              </a:rPr>
              <a:t>liên</a:t>
            </a:r>
            <a:r>
              <a:rPr spc="19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hệ….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08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6" y="13563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75714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-24" dirty="0"/>
              <a:t> </a:t>
            </a:r>
            <a:r>
              <a:rPr lang="vi-VN" dirty="0"/>
              <a:t>7-8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26" y="672593"/>
            <a:ext cx="4020989" cy="4096356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z="1600" dirty="0">
                <a:latin typeface="Calibri"/>
                <a:cs typeface="Calibri"/>
              </a:rPr>
              <a:t>Ví </a:t>
            </a:r>
            <a:r>
              <a:rPr sz="1600" spc="5" dirty="0">
                <a:latin typeface="Calibri"/>
                <a:cs typeface="Calibri"/>
              </a:rPr>
              <a:t>dụ</a:t>
            </a:r>
            <a:r>
              <a:rPr sz="1600" spc="-298" dirty="0">
                <a:latin typeface="Calibri"/>
                <a:cs typeface="Calibri"/>
              </a:rPr>
              <a:t> </a:t>
            </a:r>
            <a:r>
              <a:rPr sz="1600" spc="5" dirty="0">
                <a:latin typeface="Courier New"/>
                <a:cs typeface="Courier New"/>
              </a:rPr>
              <a:t>&lt;footer&gt;</a:t>
            </a:r>
            <a:r>
              <a:rPr sz="1600" spc="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5114">
              <a:spcBef>
                <a:spcPts val="3022"/>
              </a:spcBef>
            </a:pPr>
            <a:r>
              <a:rPr sz="1600" spc="-5" dirty="0">
                <a:latin typeface="Courier New"/>
                <a:cs typeface="Courier New"/>
              </a:rPr>
              <a:t>&lt;body&gt;</a:t>
            </a:r>
            <a:endParaRPr sz="1600" dirty="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&lt;header&gt;</a:t>
            </a:r>
            <a:endParaRPr sz="1600" dirty="0">
              <a:latin typeface="Courier New"/>
              <a:cs typeface="Courier New"/>
            </a:endParaRPr>
          </a:p>
          <a:p>
            <a:pPr marL="305332"/>
            <a:r>
              <a:rPr sz="1600" spc="-5" dirty="0">
                <a:latin typeface="Courier New"/>
                <a:cs typeface="Courier New"/>
              </a:rPr>
              <a:t>&lt;h1&gt;Sample</a:t>
            </a:r>
            <a:r>
              <a:rPr sz="1600" spc="-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Blog&lt;/h1&gt;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&lt;/header&gt;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&lt;nav&gt;</a:t>
            </a:r>
            <a:endParaRPr sz="1600" dirty="0">
              <a:latin typeface="Courier New"/>
              <a:cs typeface="Courier New"/>
            </a:endParaRPr>
          </a:p>
          <a:p>
            <a:pPr marR="2027737" algn="ctr"/>
            <a:r>
              <a:rPr sz="1600" spc="-5" dirty="0">
                <a:latin typeface="Courier New"/>
                <a:cs typeface="Courier New"/>
              </a:rPr>
              <a:t>&lt;ul&gt;</a:t>
            </a:r>
            <a:endParaRPr sz="1600" dirty="0">
              <a:latin typeface="Courier New"/>
              <a:cs typeface="Courier New"/>
            </a:endParaRPr>
          </a:p>
          <a:p>
            <a:pPr marL="595550"/>
            <a:r>
              <a:rPr sz="1600" spc="-5" dirty="0">
                <a:latin typeface="Courier New"/>
                <a:cs typeface="Courier New"/>
              </a:rPr>
              <a:t>&lt;li&gt; home</a:t>
            </a:r>
            <a:r>
              <a:rPr sz="1600" spc="-4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L="595550"/>
            <a:r>
              <a:rPr sz="1600" dirty="0">
                <a:latin typeface="Courier New"/>
                <a:cs typeface="Courier New"/>
              </a:rPr>
              <a:t>&lt;li&gt; </a:t>
            </a:r>
            <a:r>
              <a:rPr sz="1600" spc="-5" dirty="0">
                <a:latin typeface="Courier New"/>
                <a:cs typeface="Courier New"/>
              </a:rPr>
              <a:t>help</a:t>
            </a:r>
            <a:r>
              <a:rPr sz="1600" spc="-71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L="595550"/>
            <a:r>
              <a:rPr sz="1600" spc="-5" dirty="0">
                <a:latin typeface="Courier New"/>
                <a:cs typeface="Courier New"/>
              </a:rPr>
              <a:t>&lt;li&gt; contact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&lt;/li&gt;</a:t>
            </a:r>
            <a:endParaRPr sz="1600" dirty="0">
              <a:latin typeface="Courier New"/>
              <a:cs typeface="Courier New"/>
            </a:endParaRPr>
          </a:p>
          <a:p>
            <a:pPr marR="1882629" algn="ctr">
              <a:spcBef>
                <a:spcPts val="5"/>
              </a:spcBef>
            </a:pPr>
            <a:r>
              <a:rPr sz="1600" spc="-5" dirty="0">
                <a:latin typeface="Courier New"/>
                <a:cs typeface="Courier New"/>
              </a:rPr>
              <a:t>&lt;/ul&gt;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&lt;/nav&gt;</a:t>
            </a:r>
            <a:endParaRPr sz="1600" dirty="0">
              <a:latin typeface="Courier New"/>
              <a:cs typeface="Courier New"/>
            </a:endParaRPr>
          </a:p>
          <a:p>
            <a:pPr marL="15114"/>
            <a:r>
              <a:rPr sz="1600" spc="-5" dirty="0">
                <a:latin typeface="Courier New"/>
                <a:cs typeface="Courier New"/>
              </a:rPr>
              <a:t>&lt;section&gt;</a:t>
            </a:r>
            <a:endParaRPr sz="1600" dirty="0">
              <a:latin typeface="Courier New"/>
              <a:cs typeface="Courier New"/>
            </a:endParaRPr>
          </a:p>
          <a:p>
            <a:pPr marL="305332"/>
            <a:r>
              <a:rPr sz="1600" spc="-5" dirty="0">
                <a:latin typeface="Courier New"/>
                <a:cs typeface="Courier New"/>
              </a:rPr>
              <a:t>&lt;h1&gt;Links&lt;/h1&gt;</a:t>
            </a:r>
            <a:endParaRPr sz="1600" dirty="0">
              <a:latin typeface="Courier New"/>
              <a:cs typeface="Courier New"/>
            </a:endParaRPr>
          </a:p>
          <a:p>
            <a:pPr marR="2026983" algn="ctr"/>
            <a:r>
              <a:rPr sz="1600" spc="-5" dirty="0">
                <a:latin typeface="Courier New"/>
                <a:cs typeface="Courier New"/>
              </a:rPr>
              <a:t>&lt;ul&gt;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1224" y="4786884"/>
            <a:ext cx="8757504" cy="124560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139707" lvl="1">
              <a:spcBef>
                <a:spcPts val="114"/>
              </a:spcBef>
            </a:pPr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1&lt;/a&gt;&lt;/li&gt;</a:t>
            </a:r>
            <a:endParaRPr sz="1600" dirty="0">
              <a:latin typeface="Courier New"/>
              <a:cs typeface="Courier New"/>
            </a:endParaRPr>
          </a:p>
          <a:p>
            <a:pPr marL="1139707" lvl="1"/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2&lt;/a&gt;&lt;/li&gt;</a:t>
            </a:r>
            <a:endParaRPr sz="1600" dirty="0">
              <a:latin typeface="Courier New"/>
              <a:cs typeface="Courier New"/>
            </a:endParaRPr>
          </a:p>
          <a:p>
            <a:pPr marL="1139707" lvl="1"/>
            <a:r>
              <a:rPr sz="1600" spc="-5" dirty="0">
                <a:latin typeface="Courier New"/>
                <a:cs typeface="Courier New"/>
              </a:rPr>
              <a:t>&lt;li&gt;&lt;a href=”#”&gt;Link</a:t>
            </a:r>
            <a:r>
              <a:rPr sz="1600" spc="30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3&lt;/a&gt;&lt;/li</a:t>
            </a:r>
            <a:r>
              <a:rPr sz="1600" spc="-5" dirty="0">
                <a:latin typeface="Courier New"/>
                <a:cs typeface="Courier New"/>
              </a:rPr>
              <a:t>&gt;</a:t>
            </a:r>
            <a:endParaRPr lang="vi-VN" sz="1600" dirty="0">
              <a:latin typeface="Courier New"/>
              <a:cs typeface="Courier New"/>
            </a:endParaRPr>
          </a:p>
          <a:p>
            <a:pPr marL="595550"/>
            <a:r>
              <a:rPr sz="1600" spc="-5" dirty="0">
                <a:latin typeface="Courier New"/>
                <a:cs typeface="Courier New"/>
              </a:rPr>
              <a:t>&lt;/</a:t>
            </a:r>
            <a:r>
              <a:rPr sz="1600" spc="-5" dirty="0" err="1">
                <a:latin typeface="Courier New"/>
                <a:cs typeface="Courier New"/>
              </a:rPr>
              <a:t>ul</a:t>
            </a:r>
            <a:r>
              <a:rPr sz="1600" spc="-5" dirty="0">
                <a:latin typeface="Courier New"/>
                <a:cs typeface="Courier New"/>
              </a:rPr>
              <a:t>&gt;</a:t>
            </a:r>
            <a:endParaRPr lang="vi-VN" sz="1600" dirty="0">
              <a:latin typeface="Courier New"/>
              <a:cs typeface="Courier New"/>
            </a:endParaRPr>
          </a:p>
          <a:p>
            <a:r>
              <a:rPr lang="vi-VN" sz="1600" spc="-11" dirty="0">
                <a:latin typeface="Courier New"/>
                <a:cs typeface="Courier New"/>
              </a:rPr>
              <a:t> </a:t>
            </a:r>
            <a:r>
              <a:rPr sz="1600" spc="-11" dirty="0">
                <a:latin typeface="Courier New"/>
                <a:cs typeface="Courier New"/>
              </a:rPr>
              <a:t>&lt;</a:t>
            </a:r>
            <a:r>
              <a:rPr sz="1600" spc="-5" dirty="0">
                <a:latin typeface="Courier New"/>
                <a:cs typeface="Courier New"/>
              </a:rPr>
              <a:t>/</a:t>
            </a:r>
            <a:r>
              <a:rPr sz="1600" spc="-11" dirty="0">
                <a:latin typeface="Courier New"/>
                <a:cs typeface="Courier New"/>
              </a:rPr>
              <a:t>s</a:t>
            </a:r>
            <a:r>
              <a:rPr sz="1600" spc="-5" dirty="0">
                <a:latin typeface="Courier New"/>
                <a:cs typeface="Courier New"/>
              </a:rPr>
              <a:t>e</a:t>
            </a:r>
            <a:r>
              <a:rPr sz="1600" spc="-11" dirty="0">
                <a:latin typeface="Courier New"/>
                <a:cs typeface="Courier New"/>
              </a:rPr>
              <a:t>c</a:t>
            </a:r>
            <a:r>
              <a:rPr sz="1600" spc="-5" dirty="0">
                <a:latin typeface="Courier New"/>
                <a:cs typeface="Courier New"/>
              </a:rPr>
              <a:t>t</a:t>
            </a:r>
            <a:r>
              <a:rPr sz="1600" dirty="0">
                <a:latin typeface="Courier New"/>
                <a:cs typeface="Courier New"/>
              </a:rPr>
              <a:t>i</a:t>
            </a:r>
            <a:r>
              <a:rPr sz="1600" spc="-11" dirty="0">
                <a:latin typeface="Courier New"/>
                <a:cs typeface="Courier New"/>
              </a:rPr>
              <a:t>o</a:t>
            </a:r>
            <a:r>
              <a:rPr sz="1600" spc="-5" dirty="0">
                <a:latin typeface="Courier New"/>
                <a:cs typeface="Courier New"/>
              </a:rPr>
              <a:t>n&gt;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3274" y="1071118"/>
            <a:ext cx="8578500" cy="1184051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&lt;aside&gt;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&lt;blockquote&gt;Archive Number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One&lt;/blockquote&gt;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&lt;br&gt;</a:t>
            </a:r>
            <a:endParaRPr sz="1900" dirty="0">
              <a:latin typeface="Courier New"/>
              <a:cs typeface="Courier New"/>
            </a:endParaRPr>
          </a:p>
          <a:p>
            <a:pPr marL="15114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&lt;blockquote&gt;Archive Number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Two&lt;/blockquote&gt;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23270" y="2218308"/>
            <a:ext cx="7168730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&lt;/aside&gt;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23273" y="2565018"/>
            <a:ext cx="6763343" cy="1476439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305332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&lt;footer&gt;</a:t>
            </a:r>
            <a:endParaRPr sz="1900" dirty="0">
              <a:latin typeface="Courier New"/>
              <a:cs typeface="Courier New"/>
            </a:endParaRPr>
          </a:p>
          <a:p>
            <a:pPr marL="595550"/>
            <a:r>
              <a:rPr sz="1900" spc="-5" dirty="0">
                <a:latin typeface="Courier New"/>
                <a:cs typeface="Courier New"/>
              </a:rPr>
              <a:t>Copyright &amp;copy;</a:t>
            </a:r>
            <a:r>
              <a:rPr sz="1900" spc="1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2012-2013</a:t>
            </a:r>
            <a:endParaRPr sz="1900" dirty="0">
              <a:latin typeface="Courier New"/>
              <a:cs typeface="Courier New"/>
            </a:endParaRPr>
          </a:p>
          <a:p>
            <a:pPr marL="305332"/>
            <a:r>
              <a:rPr sz="1900" spc="-5" dirty="0">
                <a:latin typeface="Courier New"/>
                <a:cs typeface="Courier New"/>
              </a:rPr>
              <a:t>&lt;/footer&gt;</a:t>
            </a:r>
            <a:endParaRPr sz="1900" dirty="0">
              <a:latin typeface="Courier New"/>
              <a:cs typeface="Courier New"/>
            </a:endParaRPr>
          </a:p>
          <a:p>
            <a:pPr marL="15114"/>
            <a:r>
              <a:rPr sz="1900" spc="-5" dirty="0">
                <a:latin typeface="Courier New"/>
                <a:cs typeface="Courier New"/>
              </a:rPr>
              <a:t>&lt;/</a:t>
            </a:r>
            <a:r>
              <a:rPr sz="1900" spc="-5">
                <a:latin typeface="Courier New"/>
                <a:cs typeface="Courier New"/>
              </a:rPr>
              <a:t>body</a:t>
            </a:r>
            <a:r>
              <a:rPr sz="1900" spc="-5" smtClean="0">
                <a:latin typeface="Courier New"/>
                <a:cs typeface="Courier New"/>
              </a:rPr>
              <a:t>&gt;</a:t>
            </a:r>
            <a:endParaRPr lang="en-US" sz="1900" spc="-5" smtClean="0">
              <a:latin typeface="Courier New"/>
              <a:cs typeface="Courier New"/>
            </a:endParaRPr>
          </a:p>
          <a:p>
            <a:pPr marL="15114"/>
            <a:endParaRPr sz="19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23273" y="3755333"/>
            <a:ext cx="6936612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88881" y="4039361"/>
            <a:ext cx="1377524" cy="533399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1"/>
                </a:lnTo>
                <a:lnTo>
                  <a:pt x="795812" y="197953"/>
                </a:lnTo>
                <a:lnTo>
                  <a:pt x="772439" y="228722"/>
                </a:lnTo>
                <a:lnTo>
                  <a:pt x="745922" y="258386"/>
                </a:lnTo>
                <a:lnTo>
                  <a:pt x="716393" y="286883"/>
                </a:lnTo>
                <a:lnTo>
                  <a:pt x="683979" y="314150"/>
                </a:lnTo>
                <a:lnTo>
                  <a:pt x="648812" y="340127"/>
                </a:lnTo>
                <a:lnTo>
                  <a:pt x="611020" y="364750"/>
                </a:lnTo>
                <a:lnTo>
                  <a:pt x="570733" y="387957"/>
                </a:lnTo>
                <a:lnTo>
                  <a:pt x="528081" y="409686"/>
                </a:lnTo>
                <a:lnTo>
                  <a:pt x="483194" y="429874"/>
                </a:lnTo>
                <a:lnTo>
                  <a:pt x="436201" y="448461"/>
                </a:lnTo>
                <a:lnTo>
                  <a:pt x="387231" y="465383"/>
                </a:lnTo>
                <a:lnTo>
                  <a:pt x="336415" y="480578"/>
                </a:lnTo>
                <a:lnTo>
                  <a:pt x="283882" y="493984"/>
                </a:lnTo>
                <a:lnTo>
                  <a:pt x="229762" y="505539"/>
                </a:lnTo>
                <a:lnTo>
                  <a:pt x="174184" y="515180"/>
                </a:lnTo>
                <a:lnTo>
                  <a:pt x="117278" y="522846"/>
                </a:lnTo>
                <a:lnTo>
                  <a:pt x="59173" y="528474"/>
                </a:lnTo>
                <a:lnTo>
                  <a:pt x="0" y="532002"/>
                </a:lnTo>
                <a:lnTo>
                  <a:pt x="58105" y="533373"/>
                </a:lnTo>
                <a:lnTo>
                  <a:pt x="115621" y="532682"/>
                </a:lnTo>
                <a:lnTo>
                  <a:pt x="172422" y="529981"/>
                </a:lnTo>
                <a:lnTo>
                  <a:pt x="228382" y="525322"/>
                </a:lnTo>
                <a:lnTo>
                  <a:pt x="283378" y="518756"/>
                </a:lnTo>
                <a:lnTo>
                  <a:pt x="337285" y="510335"/>
                </a:lnTo>
                <a:lnTo>
                  <a:pt x="389976" y="500110"/>
                </a:lnTo>
                <a:lnTo>
                  <a:pt x="441329" y="488134"/>
                </a:lnTo>
                <a:lnTo>
                  <a:pt x="491217" y="474457"/>
                </a:lnTo>
                <a:lnTo>
                  <a:pt x="539515" y="459131"/>
                </a:lnTo>
                <a:lnTo>
                  <a:pt x="586100" y="442209"/>
                </a:lnTo>
                <a:lnTo>
                  <a:pt x="630846" y="423741"/>
                </a:lnTo>
                <a:lnTo>
                  <a:pt x="673628" y="403779"/>
                </a:lnTo>
                <a:lnTo>
                  <a:pt x="714321" y="382375"/>
                </a:lnTo>
                <a:lnTo>
                  <a:pt x="752800" y="359580"/>
                </a:lnTo>
                <a:lnTo>
                  <a:pt x="788941" y="335446"/>
                </a:lnTo>
                <a:lnTo>
                  <a:pt x="822619" y="310024"/>
                </a:lnTo>
                <a:lnTo>
                  <a:pt x="853709" y="283367"/>
                </a:lnTo>
                <a:lnTo>
                  <a:pt x="882085" y="255526"/>
                </a:lnTo>
                <a:lnTo>
                  <a:pt x="907623" y="226552"/>
                </a:lnTo>
                <a:lnTo>
                  <a:pt x="949686" y="165412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61819" y="4039361"/>
            <a:ext cx="1416472" cy="533399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6"/>
                </a:lnTo>
                <a:lnTo>
                  <a:pt x="17411" y="103340"/>
                </a:lnTo>
                <a:lnTo>
                  <a:pt x="47345" y="168615"/>
                </a:lnTo>
                <a:lnTo>
                  <a:pt x="90798" y="230340"/>
                </a:lnTo>
                <a:lnTo>
                  <a:pt x="117287" y="259695"/>
                </a:lnTo>
                <a:lnTo>
                  <a:pt x="146789" y="287952"/>
                </a:lnTo>
                <a:lnTo>
                  <a:pt x="179181" y="315041"/>
                </a:lnTo>
                <a:lnTo>
                  <a:pt x="214341" y="340891"/>
                </a:lnTo>
                <a:lnTo>
                  <a:pt x="252146" y="365432"/>
                </a:lnTo>
                <a:lnTo>
                  <a:pt x="292473" y="388594"/>
                </a:lnTo>
                <a:lnTo>
                  <a:pt x="335201" y="410306"/>
                </a:lnTo>
                <a:lnTo>
                  <a:pt x="380207" y="430499"/>
                </a:lnTo>
                <a:lnTo>
                  <a:pt x="427368" y="449102"/>
                </a:lnTo>
                <a:lnTo>
                  <a:pt x="476563" y="466045"/>
                </a:lnTo>
                <a:lnTo>
                  <a:pt x="527668" y="481258"/>
                </a:lnTo>
                <a:lnTo>
                  <a:pt x="580562" y="494670"/>
                </a:lnTo>
                <a:lnTo>
                  <a:pt x="635121" y="506211"/>
                </a:lnTo>
                <a:lnTo>
                  <a:pt x="691224" y="515812"/>
                </a:lnTo>
                <a:lnTo>
                  <a:pt x="748749" y="523401"/>
                </a:lnTo>
                <a:lnTo>
                  <a:pt x="807571" y="528909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9"/>
                </a:lnTo>
                <a:lnTo>
                  <a:pt x="882185" y="523401"/>
                </a:lnTo>
                <a:lnTo>
                  <a:pt x="824650" y="515812"/>
                </a:lnTo>
                <a:lnTo>
                  <a:pt x="768536" y="506211"/>
                </a:lnTo>
                <a:lnTo>
                  <a:pt x="713968" y="494670"/>
                </a:lnTo>
                <a:lnTo>
                  <a:pt x="661066" y="481258"/>
                </a:lnTo>
                <a:lnTo>
                  <a:pt x="609953" y="466045"/>
                </a:lnTo>
                <a:lnTo>
                  <a:pt x="560752" y="449102"/>
                </a:lnTo>
                <a:lnTo>
                  <a:pt x="513584" y="430499"/>
                </a:lnTo>
                <a:lnTo>
                  <a:pt x="468573" y="410306"/>
                </a:lnTo>
                <a:lnTo>
                  <a:pt x="425841" y="388594"/>
                </a:lnTo>
                <a:lnTo>
                  <a:pt x="385510" y="365432"/>
                </a:lnTo>
                <a:lnTo>
                  <a:pt x="347702" y="340891"/>
                </a:lnTo>
                <a:lnTo>
                  <a:pt x="312539" y="315041"/>
                </a:lnTo>
                <a:lnTo>
                  <a:pt x="280145" y="287952"/>
                </a:lnTo>
                <a:lnTo>
                  <a:pt x="250641" y="259695"/>
                </a:lnTo>
                <a:lnTo>
                  <a:pt x="224150" y="230340"/>
                </a:lnTo>
                <a:lnTo>
                  <a:pt x="200794" y="199956"/>
                </a:lnTo>
                <a:lnTo>
                  <a:pt x="163978" y="136386"/>
                </a:lnTo>
                <a:lnTo>
                  <a:pt x="141170" y="69547"/>
                </a:lnTo>
                <a:lnTo>
                  <a:pt x="135325" y="35076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1815" y="4039361"/>
            <a:ext cx="2704252" cy="533399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02"/>
                </a:moveTo>
                <a:lnTo>
                  <a:pt x="1054472" y="528474"/>
                </a:lnTo>
                <a:lnTo>
                  <a:pt x="1112577" y="522846"/>
                </a:lnTo>
                <a:lnTo>
                  <a:pt x="1169483" y="515180"/>
                </a:lnTo>
                <a:lnTo>
                  <a:pt x="1225061" y="505539"/>
                </a:lnTo>
                <a:lnTo>
                  <a:pt x="1279181" y="493984"/>
                </a:lnTo>
                <a:lnTo>
                  <a:pt x="1331714" y="480578"/>
                </a:lnTo>
                <a:lnTo>
                  <a:pt x="1382530" y="465383"/>
                </a:lnTo>
                <a:lnTo>
                  <a:pt x="1431500" y="448461"/>
                </a:lnTo>
                <a:lnTo>
                  <a:pt x="1478493" y="429874"/>
                </a:lnTo>
                <a:lnTo>
                  <a:pt x="1523380" y="409686"/>
                </a:lnTo>
                <a:lnTo>
                  <a:pt x="1566032" y="387957"/>
                </a:lnTo>
                <a:lnTo>
                  <a:pt x="1606319" y="364750"/>
                </a:lnTo>
                <a:lnTo>
                  <a:pt x="1644111" y="340127"/>
                </a:lnTo>
                <a:lnTo>
                  <a:pt x="1679278" y="314150"/>
                </a:lnTo>
                <a:lnTo>
                  <a:pt x="1711692" y="286883"/>
                </a:lnTo>
                <a:lnTo>
                  <a:pt x="1741221" y="258386"/>
                </a:lnTo>
                <a:lnTo>
                  <a:pt x="1767738" y="228722"/>
                </a:lnTo>
                <a:lnTo>
                  <a:pt x="1791111" y="197953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494"/>
                </a:lnTo>
                <a:lnTo>
                  <a:pt x="1900322" y="229648"/>
                </a:lnTo>
                <a:lnTo>
                  <a:pt x="1873464" y="259536"/>
                </a:lnTo>
                <a:lnTo>
                  <a:pt x="1843560" y="288217"/>
                </a:lnTo>
                <a:lnTo>
                  <a:pt x="1810746" y="315630"/>
                </a:lnTo>
                <a:lnTo>
                  <a:pt x="1775158" y="341714"/>
                </a:lnTo>
                <a:lnTo>
                  <a:pt x="1736934" y="366409"/>
                </a:lnTo>
                <a:lnTo>
                  <a:pt x="1696208" y="389655"/>
                </a:lnTo>
                <a:lnTo>
                  <a:pt x="1653117" y="411389"/>
                </a:lnTo>
                <a:lnTo>
                  <a:pt x="1607797" y="431553"/>
                </a:lnTo>
                <a:lnTo>
                  <a:pt x="1560385" y="450084"/>
                </a:lnTo>
                <a:lnTo>
                  <a:pt x="1511016" y="466922"/>
                </a:lnTo>
                <a:lnTo>
                  <a:pt x="1459827" y="482007"/>
                </a:lnTo>
                <a:lnTo>
                  <a:pt x="1406954" y="495277"/>
                </a:lnTo>
                <a:lnTo>
                  <a:pt x="1352532" y="506673"/>
                </a:lnTo>
                <a:lnTo>
                  <a:pt x="1296700" y="516132"/>
                </a:lnTo>
                <a:lnTo>
                  <a:pt x="1239591" y="523596"/>
                </a:lnTo>
                <a:lnTo>
                  <a:pt x="1181343" y="529002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9"/>
                </a:lnTo>
                <a:lnTo>
                  <a:pt x="748749" y="523401"/>
                </a:lnTo>
                <a:lnTo>
                  <a:pt x="691224" y="515812"/>
                </a:lnTo>
                <a:lnTo>
                  <a:pt x="635121" y="506211"/>
                </a:lnTo>
                <a:lnTo>
                  <a:pt x="580562" y="494670"/>
                </a:lnTo>
                <a:lnTo>
                  <a:pt x="527668" y="481258"/>
                </a:lnTo>
                <a:lnTo>
                  <a:pt x="476563" y="466045"/>
                </a:lnTo>
                <a:lnTo>
                  <a:pt x="427368" y="449102"/>
                </a:lnTo>
                <a:lnTo>
                  <a:pt x="380207" y="430499"/>
                </a:lnTo>
                <a:lnTo>
                  <a:pt x="335201" y="410306"/>
                </a:lnTo>
                <a:lnTo>
                  <a:pt x="292473" y="388594"/>
                </a:lnTo>
                <a:lnTo>
                  <a:pt x="252146" y="365432"/>
                </a:lnTo>
                <a:lnTo>
                  <a:pt x="214341" y="340891"/>
                </a:lnTo>
                <a:lnTo>
                  <a:pt x="179181" y="315041"/>
                </a:lnTo>
                <a:lnTo>
                  <a:pt x="146789" y="287952"/>
                </a:lnTo>
                <a:lnTo>
                  <a:pt x="117287" y="259695"/>
                </a:lnTo>
                <a:lnTo>
                  <a:pt x="90798" y="230340"/>
                </a:lnTo>
                <a:lnTo>
                  <a:pt x="67443" y="199956"/>
                </a:lnTo>
                <a:lnTo>
                  <a:pt x="30627" y="136386"/>
                </a:lnTo>
                <a:lnTo>
                  <a:pt x="7820" y="69547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6"/>
                </a:lnTo>
                <a:lnTo>
                  <a:pt x="141170" y="69547"/>
                </a:lnTo>
                <a:lnTo>
                  <a:pt x="163978" y="136386"/>
                </a:lnTo>
                <a:lnTo>
                  <a:pt x="200794" y="199956"/>
                </a:lnTo>
                <a:lnTo>
                  <a:pt x="224150" y="230340"/>
                </a:lnTo>
                <a:lnTo>
                  <a:pt x="250641" y="259695"/>
                </a:lnTo>
                <a:lnTo>
                  <a:pt x="280145" y="287952"/>
                </a:lnTo>
                <a:lnTo>
                  <a:pt x="312539" y="315041"/>
                </a:lnTo>
                <a:lnTo>
                  <a:pt x="347702" y="340891"/>
                </a:lnTo>
                <a:lnTo>
                  <a:pt x="385510" y="365432"/>
                </a:lnTo>
                <a:lnTo>
                  <a:pt x="425841" y="388594"/>
                </a:lnTo>
                <a:lnTo>
                  <a:pt x="468573" y="410306"/>
                </a:lnTo>
                <a:lnTo>
                  <a:pt x="513584" y="430499"/>
                </a:lnTo>
                <a:lnTo>
                  <a:pt x="560752" y="449102"/>
                </a:lnTo>
                <a:lnTo>
                  <a:pt x="609953" y="466045"/>
                </a:lnTo>
                <a:lnTo>
                  <a:pt x="661066" y="481258"/>
                </a:lnTo>
                <a:lnTo>
                  <a:pt x="713968" y="494670"/>
                </a:lnTo>
                <a:lnTo>
                  <a:pt x="768536" y="506211"/>
                </a:lnTo>
                <a:lnTo>
                  <a:pt x="824650" y="515812"/>
                </a:lnTo>
                <a:lnTo>
                  <a:pt x="882185" y="523401"/>
                </a:lnTo>
                <a:lnTo>
                  <a:pt x="941020" y="528909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77817" y="2575306"/>
            <a:ext cx="6908801" cy="965325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762000"/>
                </a:moveTo>
                <a:lnTo>
                  <a:pt x="5181599" y="762000"/>
                </a:lnTo>
                <a:lnTo>
                  <a:pt x="5181599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887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50060"/>
            <a:ext cx="84844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</a:t>
            </a:r>
            <a:r>
              <a:rPr lang="vi-VN" spc="-11" dirty="0"/>
              <a:t>PHẦN </a:t>
            </a:r>
            <a:r>
              <a:rPr lang="vi-VN" spc="-5" dirty="0"/>
              <a:t>TỬ </a:t>
            </a:r>
            <a:r>
              <a:rPr lang="vi-VN" spc="-11" dirty="0"/>
              <a:t>HTML5 </a:t>
            </a:r>
            <a:r>
              <a:rPr lang="vi-VN" spc="-30" dirty="0"/>
              <a:t>LAYOUT</a:t>
            </a:r>
            <a:r>
              <a:rPr lang="vi-VN" spc="-24" dirty="0"/>
              <a:t> </a:t>
            </a:r>
            <a:r>
              <a:rPr lang="vi-VN" dirty="0"/>
              <a:t>8-8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90387" y="653403"/>
            <a:ext cx="11338560" cy="694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3527" y="786509"/>
            <a:ext cx="10708166" cy="292261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&lt;article&gt; đưa bài viết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an application, page, document, hoặc</a:t>
            </a:r>
            <a:r>
              <a:rPr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site.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3625" y="1304748"/>
            <a:ext cx="3296920" cy="358415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341610" indent="-326493">
              <a:spcBef>
                <a:spcPts val="14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</a:t>
            </a:r>
            <a:r>
              <a:rPr spc="-49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&lt;article&gt;</a:t>
            </a:r>
            <a:r>
              <a:rPr spc="5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5114">
              <a:spcBef>
                <a:spcPts val="2564"/>
              </a:spcBef>
            </a:pPr>
            <a:r>
              <a:rPr sz="1600" dirty="0">
                <a:latin typeface="Courier New"/>
                <a:cs typeface="Courier New"/>
              </a:rPr>
              <a:t>&lt;body&gt;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24"/>
              </a:spcBef>
            </a:pPr>
            <a:r>
              <a:rPr sz="1600" dirty="0">
                <a:latin typeface="Courier New"/>
                <a:cs typeface="Courier New"/>
              </a:rPr>
              <a:t>&lt;header&gt;</a:t>
            </a:r>
            <a:endParaRPr sz="1600">
              <a:latin typeface="Courier New"/>
              <a:cs typeface="Courier New"/>
            </a:endParaRPr>
          </a:p>
          <a:p>
            <a:pPr marL="279637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&lt;h1&gt;Sample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Blog&lt;/h1&gt;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19"/>
              </a:spcBef>
            </a:pPr>
            <a:r>
              <a:rPr sz="1600" dirty="0">
                <a:latin typeface="Courier New"/>
                <a:cs typeface="Courier New"/>
              </a:rPr>
              <a:t>&lt;/header&gt;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24"/>
              </a:spcBef>
            </a:pPr>
            <a:r>
              <a:rPr sz="1600" dirty="0">
                <a:latin typeface="Courier New"/>
                <a:cs typeface="Courier New"/>
              </a:rPr>
              <a:t>&lt;nav&gt;</a:t>
            </a:r>
            <a:endParaRPr sz="1600">
              <a:latin typeface="Courier New"/>
              <a:cs typeface="Courier New"/>
            </a:endParaRPr>
          </a:p>
          <a:p>
            <a:pPr marR="1842575" algn="ctr">
              <a:spcBef>
                <a:spcPts val="35"/>
              </a:spcBef>
            </a:pPr>
            <a:r>
              <a:rPr sz="1600" dirty="0">
                <a:latin typeface="Courier New"/>
                <a:cs typeface="Courier New"/>
              </a:rPr>
              <a:t>&lt;ul&gt;</a:t>
            </a:r>
            <a:endParaRPr sz="1600">
              <a:latin typeface="Courier New"/>
              <a:cs typeface="Courier New"/>
            </a:endParaRPr>
          </a:p>
          <a:p>
            <a:pPr marL="544911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&lt;li&gt; home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&lt;/li&gt;</a:t>
            </a:r>
            <a:endParaRPr sz="1600">
              <a:latin typeface="Courier New"/>
              <a:cs typeface="Courier New"/>
            </a:endParaRPr>
          </a:p>
          <a:p>
            <a:pPr marL="544911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&lt;li&gt; help</a:t>
            </a:r>
            <a:r>
              <a:rPr sz="1600" spc="-6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&lt;/li&gt;</a:t>
            </a:r>
            <a:endParaRPr sz="1600">
              <a:latin typeface="Courier New"/>
              <a:cs typeface="Courier New"/>
            </a:endParaRPr>
          </a:p>
          <a:p>
            <a:pPr marL="544911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&lt;li&gt; contact</a:t>
            </a:r>
            <a:r>
              <a:rPr sz="1600" spc="-71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&lt;/li&gt;</a:t>
            </a:r>
            <a:endParaRPr sz="1600">
              <a:latin typeface="Courier New"/>
              <a:cs typeface="Courier New"/>
            </a:endParaRPr>
          </a:p>
          <a:p>
            <a:pPr marR="1710313" algn="ctr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&lt;/ul&gt;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&lt;/nav&gt;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&lt;section&gt;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257" y="4870995"/>
            <a:ext cx="4504152" cy="1494118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4">
              <a:spcBef>
                <a:spcPts val="130"/>
              </a:spcBef>
            </a:pPr>
            <a:r>
              <a:rPr sz="1600" dirty="0">
                <a:latin typeface="Courier New"/>
                <a:cs typeface="Courier New"/>
              </a:rPr>
              <a:t>&lt;article&gt;</a:t>
            </a:r>
          </a:p>
          <a:p>
            <a:pPr marL="279637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First Blog</a:t>
            </a:r>
            <a:r>
              <a:rPr sz="1600" spc="-4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entry</a:t>
            </a: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&lt;/article&gt;</a:t>
            </a:r>
          </a:p>
          <a:p>
            <a:pPr marL="15114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&lt;article&gt;</a:t>
            </a:r>
          </a:p>
          <a:p>
            <a:pPr marL="279637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Second Blog</a:t>
            </a:r>
            <a:r>
              <a:rPr sz="1600" spc="-60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entry</a:t>
            </a: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&lt;/article&gt;</a:t>
            </a:r>
          </a:p>
        </p:txBody>
      </p:sp>
      <p:sp>
        <p:nvSpPr>
          <p:cNvPr id="8" name="object 8"/>
          <p:cNvSpPr/>
          <p:nvPr/>
        </p:nvSpPr>
        <p:spPr>
          <a:xfrm>
            <a:off x="4782482" y="4801362"/>
            <a:ext cx="1377524" cy="533399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1"/>
                </a:lnTo>
                <a:lnTo>
                  <a:pt x="795812" y="197953"/>
                </a:lnTo>
                <a:lnTo>
                  <a:pt x="772439" y="228722"/>
                </a:lnTo>
                <a:lnTo>
                  <a:pt x="745922" y="258386"/>
                </a:lnTo>
                <a:lnTo>
                  <a:pt x="716393" y="286883"/>
                </a:lnTo>
                <a:lnTo>
                  <a:pt x="683979" y="314150"/>
                </a:lnTo>
                <a:lnTo>
                  <a:pt x="648812" y="340127"/>
                </a:lnTo>
                <a:lnTo>
                  <a:pt x="611020" y="364750"/>
                </a:lnTo>
                <a:lnTo>
                  <a:pt x="570733" y="387957"/>
                </a:lnTo>
                <a:lnTo>
                  <a:pt x="528081" y="409686"/>
                </a:lnTo>
                <a:lnTo>
                  <a:pt x="483194" y="429874"/>
                </a:lnTo>
                <a:lnTo>
                  <a:pt x="436201" y="448461"/>
                </a:lnTo>
                <a:lnTo>
                  <a:pt x="387231" y="465383"/>
                </a:lnTo>
                <a:lnTo>
                  <a:pt x="336415" y="480578"/>
                </a:lnTo>
                <a:lnTo>
                  <a:pt x="283882" y="493984"/>
                </a:lnTo>
                <a:lnTo>
                  <a:pt x="229762" y="505539"/>
                </a:lnTo>
                <a:lnTo>
                  <a:pt x="174184" y="515180"/>
                </a:lnTo>
                <a:lnTo>
                  <a:pt x="117278" y="522846"/>
                </a:lnTo>
                <a:lnTo>
                  <a:pt x="59173" y="528474"/>
                </a:lnTo>
                <a:lnTo>
                  <a:pt x="0" y="532003"/>
                </a:lnTo>
                <a:lnTo>
                  <a:pt x="58105" y="533373"/>
                </a:lnTo>
                <a:lnTo>
                  <a:pt x="115621" y="532682"/>
                </a:lnTo>
                <a:lnTo>
                  <a:pt x="172422" y="529981"/>
                </a:lnTo>
                <a:lnTo>
                  <a:pt x="228382" y="525322"/>
                </a:lnTo>
                <a:lnTo>
                  <a:pt x="283378" y="518756"/>
                </a:lnTo>
                <a:lnTo>
                  <a:pt x="337285" y="510335"/>
                </a:lnTo>
                <a:lnTo>
                  <a:pt x="389976" y="500110"/>
                </a:lnTo>
                <a:lnTo>
                  <a:pt x="441329" y="488134"/>
                </a:lnTo>
                <a:lnTo>
                  <a:pt x="491217" y="474457"/>
                </a:lnTo>
                <a:lnTo>
                  <a:pt x="539515" y="459131"/>
                </a:lnTo>
                <a:lnTo>
                  <a:pt x="586100" y="442209"/>
                </a:lnTo>
                <a:lnTo>
                  <a:pt x="630846" y="423741"/>
                </a:lnTo>
                <a:lnTo>
                  <a:pt x="673628" y="403779"/>
                </a:lnTo>
                <a:lnTo>
                  <a:pt x="714321" y="382375"/>
                </a:lnTo>
                <a:lnTo>
                  <a:pt x="752800" y="359580"/>
                </a:lnTo>
                <a:lnTo>
                  <a:pt x="788941" y="335446"/>
                </a:lnTo>
                <a:lnTo>
                  <a:pt x="822619" y="310024"/>
                </a:lnTo>
                <a:lnTo>
                  <a:pt x="853709" y="283367"/>
                </a:lnTo>
                <a:lnTo>
                  <a:pt x="882085" y="255526"/>
                </a:lnTo>
                <a:lnTo>
                  <a:pt x="907623" y="226552"/>
                </a:lnTo>
                <a:lnTo>
                  <a:pt x="949686" y="165412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5416" y="4801362"/>
            <a:ext cx="1416472" cy="533399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6"/>
                </a:lnTo>
                <a:lnTo>
                  <a:pt x="17411" y="103340"/>
                </a:lnTo>
                <a:lnTo>
                  <a:pt x="47345" y="168615"/>
                </a:lnTo>
                <a:lnTo>
                  <a:pt x="90798" y="230340"/>
                </a:lnTo>
                <a:lnTo>
                  <a:pt x="117287" y="259695"/>
                </a:lnTo>
                <a:lnTo>
                  <a:pt x="146789" y="287952"/>
                </a:lnTo>
                <a:lnTo>
                  <a:pt x="179181" y="315041"/>
                </a:lnTo>
                <a:lnTo>
                  <a:pt x="214341" y="340891"/>
                </a:lnTo>
                <a:lnTo>
                  <a:pt x="252146" y="365432"/>
                </a:lnTo>
                <a:lnTo>
                  <a:pt x="292473" y="388594"/>
                </a:lnTo>
                <a:lnTo>
                  <a:pt x="335201" y="410306"/>
                </a:lnTo>
                <a:lnTo>
                  <a:pt x="380207" y="430499"/>
                </a:lnTo>
                <a:lnTo>
                  <a:pt x="427368" y="449102"/>
                </a:lnTo>
                <a:lnTo>
                  <a:pt x="476563" y="466045"/>
                </a:lnTo>
                <a:lnTo>
                  <a:pt x="527668" y="481258"/>
                </a:lnTo>
                <a:lnTo>
                  <a:pt x="580562" y="494670"/>
                </a:lnTo>
                <a:lnTo>
                  <a:pt x="635121" y="506211"/>
                </a:lnTo>
                <a:lnTo>
                  <a:pt x="691224" y="515812"/>
                </a:lnTo>
                <a:lnTo>
                  <a:pt x="748749" y="523401"/>
                </a:lnTo>
                <a:lnTo>
                  <a:pt x="807571" y="528909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9"/>
                </a:lnTo>
                <a:lnTo>
                  <a:pt x="882185" y="523401"/>
                </a:lnTo>
                <a:lnTo>
                  <a:pt x="824650" y="515812"/>
                </a:lnTo>
                <a:lnTo>
                  <a:pt x="768536" y="506211"/>
                </a:lnTo>
                <a:lnTo>
                  <a:pt x="713968" y="494670"/>
                </a:lnTo>
                <a:lnTo>
                  <a:pt x="661066" y="481258"/>
                </a:lnTo>
                <a:lnTo>
                  <a:pt x="609953" y="466045"/>
                </a:lnTo>
                <a:lnTo>
                  <a:pt x="560752" y="449102"/>
                </a:lnTo>
                <a:lnTo>
                  <a:pt x="513584" y="430499"/>
                </a:lnTo>
                <a:lnTo>
                  <a:pt x="468573" y="410306"/>
                </a:lnTo>
                <a:lnTo>
                  <a:pt x="425841" y="388594"/>
                </a:lnTo>
                <a:lnTo>
                  <a:pt x="385510" y="365432"/>
                </a:lnTo>
                <a:lnTo>
                  <a:pt x="347702" y="340891"/>
                </a:lnTo>
                <a:lnTo>
                  <a:pt x="312539" y="315041"/>
                </a:lnTo>
                <a:lnTo>
                  <a:pt x="280145" y="287952"/>
                </a:lnTo>
                <a:lnTo>
                  <a:pt x="250641" y="259695"/>
                </a:lnTo>
                <a:lnTo>
                  <a:pt x="224150" y="230340"/>
                </a:lnTo>
                <a:lnTo>
                  <a:pt x="200794" y="199956"/>
                </a:lnTo>
                <a:lnTo>
                  <a:pt x="163978" y="136386"/>
                </a:lnTo>
                <a:lnTo>
                  <a:pt x="141170" y="69547"/>
                </a:lnTo>
                <a:lnTo>
                  <a:pt x="135325" y="35076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55415" y="4801362"/>
            <a:ext cx="2704252" cy="533399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03"/>
                </a:moveTo>
                <a:lnTo>
                  <a:pt x="1054472" y="528474"/>
                </a:lnTo>
                <a:lnTo>
                  <a:pt x="1112577" y="522846"/>
                </a:lnTo>
                <a:lnTo>
                  <a:pt x="1169483" y="515180"/>
                </a:lnTo>
                <a:lnTo>
                  <a:pt x="1225061" y="505539"/>
                </a:lnTo>
                <a:lnTo>
                  <a:pt x="1279181" y="493984"/>
                </a:lnTo>
                <a:lnTo>
                  <a:pt x="1331714" y="480578"/>
                </a:lnTo>
                <a:lnTo>
                  <a:pt x="1382530" y="465383"/>
                </a:lnTo>
                <a:lnTo>
                  <a:pt x="1431500" y="448461"/>
                </a:lnTo>
                <a:lnTo>
                  <a:pt x="1478493" y="429874"/>
                </a:lnTo>
                <a:lnTo>
                  <a:pt x="1523380" y="409686"/>
                </a:lnTo>
                <a:lnTo>
                  <a:pt x="1566032" y="387957"/>
                </a:lnTo>
                <a:lnTo>
                  <a:pt x="1606319" y="364750"/>
                </a:lnTo>
                <a:lnTo>
                  <a:pt x="1644111" y="340127"/>
                </a:lnTo>
                <a:lnTo>
                  <a:pt x="1679278" y="314150"/>
                </a:lnTo>
                <a:lnTo>
                  <a:pt x="1711692" y="286883"/>
                </a:lnTo>
                <a:lnTo>
                  <a:pt x="1741221" y="258386"/>
                </a:lnTo>
                <a:lnTo>
                  <a:pt x="1767738" y="228722"/>
                </a:lnTo>
                <a:lnTo>
                  <a:pt x="1791111" y="197953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494"/>
                </a:lnTo>
                <a:lnTo>
                  <a:pt x="1900322" y="229648"/>
                </a:lnTo>
                <a:lnTo>
                  <a:pt x="1873464" y="259536"/>
                </a:lnTo>
                <a:lnTo>
                  <a:pt x="1843560" y="288217"/>
                </a:lnTo>
                <a:lnTo>
                  <a:pt x="1810746" y="315630"/>
                </a:lnTo>
                <a:lnTo>
                  <a:pt x="1775158" y="341714"/>
                </a:lnTo>
                <a:lnTo>
                  <a:pt x="1736934" y="366409"/>
                </a:lnTo>
                <a:lnTo>
                  <a:pt x="1696208" y="389655"/>
                </a:lnTo>
                <a:lnTo>
                  <a:pt x="1653117" y="411389"/>
                </a:lnTo>
                <a:lnTo>
                  <a:pt x="1607797" y="431553"/>
                </a:lnTo>
                <a:lnTo>
                  <a:pt x="1560385" y="450084"/>
                </a:lnTo>
                <a:lnTo>
                  <a:pt x="1511016" y="466922"/>
                </a:lnTo>
                <a:lnTo>
                  <a:pt x="1459827" y="482007"/>
                </a:lnTo>
                <a:lnTo>
                  <a:pt x="1406954" y="495277"/>
                </a:lnTo>
                <a:lnTo>
                  <a:pt x="1352532" y="506673"/>
                </a:lnTo>
                <a:lnTo>
                  <a:pt x="1296700" y="516132"/>
                </a:lnTo>
                <a:lnTo>
                  <a:pt x="1239591" y="523596"/>
                </a:lnTo>
                <a:lnTo>
                  <a:pt x="1181343" y="529002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9"/>
                </a:lnTo>
                <a:lnTo>
                  <a:pt x="748749" y="523401"/>
                </a:lnTo>
                <a:lnTo>
                  <a:pt x="691224" y="515812"/>
                </a:lnTo>
                <a:lnTo>
                  <a:pt x="635121" y="506211"/>
                </a:lnTo>
                <a:lnTo>
                  <a:pt x="580562" y="494670"/>
                </a:lnTo>
                <a:lnTo>
                  <a:pt x="527668" y="481258"/>
                </a:lnTo>
                <a:lnTo>
                  <a:pt x="476563" y="466045"/>
                </a:lnTo>
                <a:lnTo>
                  <a:pt x="427368" y="449102"/>
                </a:lnTo>
                <a:lnTo>
                  <a:pt x="380207" y="430499"/>
                </a:lnTo>
                <a:lnTo>
                  <a:pt x="335201" y="410306"/>
                </a:lnTo>
                <a:lnTo>
                  <a:pt x="292473" y="388594"/>
                </a:lnTo>
                <a:lnTo>
                  <a:pt x="252146" y="365432"/>
                </a:lnTo>
                <a:lnTo>
                  <a:pt x="214341" y="340891"/>
                </a:lnTo>
                <a:lnTo>
                  <a:pt x="179181" y="315041"/>
                </a:lnTo>
                <a:lnTo>
                  <a:pt x="146789" y="287952"/>
                </a:lnTo>
                <a:lnTo>
                  <a:pt x="117287" y="259695"/>
                </a:lnTo>
                <a:lnTo>
                  <a:pt x="90798" y="230340"/>
                </a:lnTo>
                <a:lnTo>
                  <a:pt x="67443" y="199956"/>
                </a:lnTo>
                <a:lnTo>
                  <a:pt x="30627" y="136386"/>
                </a:lnTo>
                <a:lnTo>
                  <a:pt x="7820" y="69547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6"/>
                </a:lnTo>
                <a:lnTo>
                  <a:pt x="141170" y="69547"/>
                </a:lnTo>
                <a:lnTo>
                  <a:pt x="163978" y="136386"/>
                </a:lnTo>
                <a:lnTo>
                  <a:pt x="200794" y="199956"/>
                </a:lnTo>
                <a:lnTo>
                  <a:pt x="224150" y="230340"/>
                </a:lnTo>
                <a:lnTo>
                  <a:pt x="250641" y="259695"/>
                </a:lnTo>
                <a:lnTo>
                  <a:pt x="280145" y="287952"/>
                </a:lnTo>
                <a:lnTo>
                  <a:pt x="312539" y="315041"/>
                </a:lnTo>
                <a:lnTo>
                  <a:pt x="347702" y="340891"/>
                </a:lnTo>
                <a:lnTo>
                  <a:pt x="385510" y="365432"/>
                </a:lnTo>
                <a:lnTo>
                  <a:pt x="425841" y="388594"/>
                </a:lnTo>
                <a:lnTo>
                  <a:pt x="468573" y="410306"/>
                </a:lnTo>
                <a:lnTo>
                  <a:pt x="513584" y="430499"/>
                </a:lnTo>
                <a:lnTo>
                  <a:pt x="560752" y="449102"/>
                </a:lnTo>
                <a:lnTo>
                  <a:pt x="609953" y="466045"/>
                </a:lnTo>
                <a:lnTo>
                  <a:pt x="661066" y="481258"/>
                </a:lnTo>
                <a:lnTo>
                  <a:pt x="713968" y="494670"/>
                </a:lnTo>
                <a:lnTo>
                  <a:pt x="768536" y="506211"/>
                </a:lnTo>
                <a:lnTo>
                  <a:pt x="824650" y="515812"/>
                </a:lnTo>
                <a:lnTo>
                  <a:pt x="882185" y="523401"/>
                </a:lnTo>
                <a:lnTo>
                  <a:pt x="941020" y="528909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3273" y="2257426"/>
            <a:ext cx="6408419" cy="2725224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15114">
              <a:spcBef>
                <a:spcPts val="130"/>
              </a:spcBef>
            </a:pPr>
            <a:r>
              <a:rPr sz="1600" dirty="0">
                <a:latin typeface="Courier New"/>
                <a:cs typeface="Courier New"/>
              </a:rPr>
              <a:t>&lt;/section&gt;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&lt;aside&gt;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19"/>
              </a:spcBef>
            </a:pPr>
            <a:r>
              <a:rPr sz="1600" dirty="0">
                <a:latin typeface="Courier New"/>
                <a:cs typeface="Courier New"/>
              </a:rPr>
              <a:t>&lt;blockquote&gt;Archive Number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One&lt;/blockquote&gt;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&lt;br&gt;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&lt;blockquote&gt;Archive Number</a:t>
            </a:r>
            <a:r>
              <a:rPr sz="1600" spc="19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Two&lt;/blockquote&gt;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&lt;/aside&gt;</a:t>
            </a:r>
            <a:endParaRPr sz="1600">
              <a:latin typeface="Courier New"/>
              <a:cs typeface="Courier New"/>
            </a:endParaRPr>
          </a:p>
          <a:p>
            <a:pPr marL="279637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&lt;footer&gt;</a:t>
            </a:r>
            <a:endParaRPr sz="1600">
              <a:latin typeface="Courier New"/>
              <a:cs typeface="Courier New"/>
            </a:endParaRPr>
          </a:p>
          <a:p>
            <a:pPr marL="544157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Copyright &amp;copy;</a:t>
            </a:r>
            <a:r>
              <a:rPr sz="1600" spc="-35" dirty="0">
                <a:latin typeface="Courier New"/>
                <a:cs typeface="Courier New"/>
              </a:rPr>
              <a:t> </a:t>
            </a:r>
            <a:r>
              <a:rPr sz="1600" dirty="0">
                <a:latin typeface="Courier New"/>
                <a:cs typeface="Courier New"/>
              </a:rPr>
              <a:t>2012-2013</a:t>
            </a:r>
            <a:endParaRPr sz="1600">
              <a:latin typeface="Courier New"/>
              <a:cs typeface="Courier New"/>
            </a:endParaRPr>
          </a:p>
          <a:p>
            <a:pPr marL="279637">
              <a:spcBef>
                <a:spcPts val="11"/>
              </a:spcBef>
            </a:pPr>
            <a:r>
              <a:rPr sz="1600" dirty="0">
                <a:latin typeface="Courier New"/>
                <a:cs typeface="Courier New"/>
              </a:rPr>
              <a:t>&lt;/footer&gt;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&lt;/body&gt;</a:t>
            </a:r>
            <a:endParaRPr sz="1600">
              <a:latin typeface="Courier New"/>
              <a:cs typeface="Courier New"/>
            </a:endParaRPr>
          </a:p>
          <a:p>
            <a:pPr marL="15114">
              <a:spcBef>
                <a:spcPts val="30"/>
              </a:spcBef>
            </a:pPr>
            <a:r>
              <a:rPr sz="1600" dirty="0">
                <a:latin typeface="Courier New"/>
                <a:cs typeface="Courier New"/>
              </a:rPr>
              <a:t>&lt;/html&gt;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7417" y="4877560"/>
            <a:ext cx="4876799" cy="1447800"/>
          </a:xfrm>
          <a:custGeom>
            <a:avLst/>
            <a:gdLst/>
            <a:ahLst/>
            <a:cxnLst/>
            <a:rect l="l" t="t" r="r" b="b"/>
            <a:pathLst>
              <a:path w="3657600" h="1447800">
                <a:moveTo>
                  <a:pt x="0" y="1447800"/>
                </a:moveTo>
                <a:lnTo>
                  <a:pt x="3657600" y="1447800"/>
                </a:lnTo>
                <a:lnTo>
                  <a:pt x="36576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65272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4" y="50060"/>
            <a:ext cx="5109634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THANH </a:t>
            </a:r>
            <a:r>
              <a:rPr lang="vi-VN" spc="-5" dirty="0"/>
              <a:t>ĐIỀU</a:t>
            </a:r>
            <a:r>
              <a:rPr lang="vi-VN" spc="-41" dirty="0"/>
              <a:t> </a:t>
            </a:r>
            <a:r>
              <a:rPr lang="vi-VN" spc="-11" dirty="0"/>
              <a:t>HƯỚNG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01041" y="1197864"/>
            <a:ext cx="10432289" cy="571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7137" y="1729739"/>
            <a:ext cx="10476993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3073" y="2345435"/>
            <a:ext cx="10430257" cy="786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137" y="2951228"/>
            <a:ext cx="10426191" cy="15620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489" y="4645153"/>
            <a:ext cx="10409935" cy="1028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7783" y="1280922"/>
            <a:ext cx="10266346" cy="4220580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một 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quan trọng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pc="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dirty="0">
              <a:latin typeface="Times New Roman"/>
              <a:cs typeface="Times New Roman"/>
            </a:endParaRPr>
          </a:p>
          <a:p>
            <a:pPr marL="21161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Bố cục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sự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vật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1161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menu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hướng nhất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quán.</a:t>
            </a:r>
            <a:endParaRPr dirty="0">
              <a:latin typeface="Arial"/>
              <a:cs typeface="Arial"/>
            </a:endParaRPr>
          </a:p>
          <a:p>
            <a:pPr marL="17382" marR="442884">
              <a:lnSpc>
                <a:spcPts val="2225"/>
              </a:lnSpc>
              <a:spcBef>
                <a:spcPts val="132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hướng là một 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công đoạn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kiến trúc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 một 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1161" marR="219929">
              <a:lnSpc>
                <a:spcPts val="2225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đơn menu luôn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 hướng,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ngang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thẳng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đứng.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24941" marR="13981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 hướng 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trang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trang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tuyến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nhằm hỗ trợ khách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cập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tuyến.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9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40055" marR="45345">
              <a:lnSpc>
                <a:spcPct val="86400"/>
              </a:lnSpc>
            </a:pP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Trang 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thanh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điều hướng chính và một thanh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hướng phụ mà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bao 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trọng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-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40055" marR="45345">
              <a:lnSpc>
                <a:spcPct val="86400"/>
              </a:lnSpc>
            </a:pP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3473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8686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41297"/>
            <a:ext cx="8989059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THANH </a:t>
            </a:r>
            <a:r>
              <a:rPr lang="vi-VN" dirty="0" smtClean="0"/>
              <a:t>ĐIỀU </a:t>
            </a:r>
            <a:r>
              <a:rPr lang="vi-VN" spc="-5" dirty="0"/>
              <a:t>HƯỚNG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125" dirty="0"/>
              <a:t> </a:t>
            </a:r>
            <a:r>
              <a:rPr lang="vi-VN" spc="5" dirty="0"/>
              <a:t>1-2</a:t>
            </a:r>
            <a:endParaRPr lang="vi-VN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42902" y="746760"/>
            <a:ext cx="11304268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02" y="1542052"/>
            <a:ext cx="11304268" cy="786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01" y="2274571"/>
            <a:ext cx="11429997" cy="11489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2901" y="3393043"/>
            <a:ext cx="11429998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900" y="4030903"/>
            <a:ext cx="11429999" cy="10226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900" y="4974335"/>
            <a:ext cx="11429999" cy="6781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2940" y="761491"/>
            <a:ext cx="11304270" cy="4636787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538110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tắt chế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độ đồ họa,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khả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năng đồ họa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spc="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thiểu.</a:t>
            </a:r>
            <a:endParaRPr dirty="0">
              <a:latin typeface="Arial"/>
              <a:cs typeface="Arial"/>
            </a:endParaRPr>
          </a:p>
          <a:p>
            <a:pPr marL="15114" algn="just">
              <a:lnSpc>
                <a:spcPts val="2398"/>
              </a:lnSpc>
              <a:spcBef>
                <a:spcPts val="1796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tình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huống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54" dirty="0">
                <a:solidFill>
                  <a:srgbClr val="FFFFFF"/>
                </a:solidFill>
                <a:latin typeface="Arial"/>
                <a:cs typeface="Arial"/>
              </a:rPr>
              <a:t>vậy,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 để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endParaRPr dirty="0">
              <a:latin typeface="Arial"/>
              <a:cs typeface="Arial"/>
            </a:endParaRPr>
          </a:p>
          <a:p>
            <a:pPr marL="15114" algn="just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như là các thanh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điều hướng độc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lập.</a:t>
            </a:r>
            <a:endParaRPr dirty="0">
              <a:latin typeface="Arial"/>
              <a:cs typeface="Arial"/>
            </a:endParaRPr>
          </a:p>
          <a:p>
            <a:pPr marL="21918" algn="just">
              <a:lnSpc>
                <a:spcPts val="2398"/>
              </a:lnSpc>
              <a:spcBef>
                <a:spcPts val="1392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văn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với các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endParaRPr dirty="0">
              <a:latin typeface="Arial"/>
              <a:cs typeface="Arial"/>
            </a:endParaRPr>
          </a:p>
          <a:p>
            <a:pPr marL="21918" algn="just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 nhưng dễ dàng để tạo ra,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bất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kỳ</a:t>
            </a:r>
            <a:r>
              <a:rPr spc="1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149" dirty="0">
              <a:solidFill>
                <a:srgbClr val="FFFFFF"/>
              </a:solidFill>
              <a:latin typeface="Arial"/>
              <a:cs typeface="Arial"/>
            </a:endParaRPr>
          </a:p>
          <a:p>
            <a:pPr marL="21918" algn="just">
              <a:lnSpc>
                <a:spcPts val="2225"/>
              </a:lnSpc>
            </a:pPr>
            <a:r>
              <a:rPr lang="vi-VN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rình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20407" algn="just">
              <a:lnSpc>
                <a:spcPts val="2398"/>
              </a:lnSpc>
              <a:spcBef>
                <a:spcPts val="194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thế của việc 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là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</a:t>
            </a:r>
            <a:endParaRPr dirty="0">
              <a:latin typeface="Arial"/>
              <a:cs typeface="Arial"/>
            </a:endParaRPr>
          </a:p>
          <a:p>
            <a:pPr marL="20407" algn="just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làm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giảm thời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 marL="21918" marR="414164" algn="just">
              <a:lnSpc>
                <a:spcPct val="86400"/>
              </a:lnSpc>
              <a:spcBef>
                <a:spcPts val="194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Mặc dù một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rất dễ dàng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phải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thú vị, vì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ít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hấp dẫn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giác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cập.</a:t>
            </a:r>
            <a:endParaRPr dirty="0">
              <a:latin typeface="Arial"/>
              <a:cs typeface="Arial"/>
            </a:endParaRPr>
          </a:p>
          <a:p>
            <a:pPr marL="15114" algn="just">
              <a:spcBef>
                <a:spcPts val="202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theo chiều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ngang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hoặc theo chiều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dọc.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6106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41056"/>
            <a:ext cx="8989059" cy="50770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9"/>
              </a:spcBef>
            </a:pPr>
            <a:r>
              <a:rPr lang="vi-VN" spc="-5" dirty="0"/>
              <a:t>THANH </a:t>
            </a:r>
            <a:r>
              <a:rPr lang="vi-VN" dirty="0" smtClean="0"/>
              <a:t>ĐIỀU </a:t>
            </a:r>
            <a:r>
              <a:rPr lang="vi-VN" spc="-5" dirty="0"/>
              <a:t>HƯỚNG DẠNG </a:t>
            </a:r>
            <a:r>
              <a:rPr lang="vi-VN" spc="-24" dirty="0"/>
              <a:t>VĂN </a:t>
            </a:r>
            <a:r>
              <a:rPr lang="vi-VN" spc="-5" dirty="0"/>
              <a:t>BẢN</a:t>
            </a:r>
            <a:r>
              <a:rPr lang="vi-VN" spc="-95" dirty="0"/>
              <a:t> </a:t>
            </a:r>
            <a:r>
              <a:rPr lang="vi-VN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56826" y="935483"/>
            <a:ext cx="10581641" cy="4773464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5" dirty="0">
                <a:latin typeface="Calibri"/>
                <a:cs typeface="Calibri"/>
              </a:rPr>
              <a:t>dụ thanh </a:t>
            </a:r>
            <a:r>
              <a:rPr dirty="0">
                <a:latin typeface="Calibri"/>
                <a:cs typeface="Calibri"/>
              </a:rPr>
              <a:t>điều hướng dạng văn</a:t>
            </a:r>
            <a:r>
              <a:rPr spc="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endParaRPr>
              <a:latin typeface="Calibri"/>
              <a:cs typeface="Calibri"/>
            </a:endParaRPr>
          </a:p>
          <a:p>
            <a:pPr marL="559271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&lt;!DOCTYPE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html&gt;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&lt;html&gt;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&lt;head&gt;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&lt;/head&gt;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&lt;nav&gt;</a:t>
            </a:r>
            <a:endParaRPr sz="1900">
              <a:latin typeface="Courier New"/>
              <a:cs typeface="Courier New"/>
            </a:endParaRPr>
          </a:p>
          <a:p>
            <a:pPr marL="1429922"/>
            <a:r>
              <a:rPr sz="1900" dirty="0">
                <a:latin typeface="Courier New"/>
                <a:cs typeface="Courier New"/>
              </a:rPr>
              <a:t>&lt;a </a:t>
            </a:r>
            <a:r>
              <a:rPr sz="1900" spc="-5" dirty="0">
                <a:latin typeface="Courier New"/>
                <a:cs typeface="Courier New"/>
              </a:rPr>
              <a:t>href=”/home/”&gt;&lt;font size=”6”&gt;Home&lt;/font&gt;&lt;/a&gt;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|</a:t>
            </a:r>
            <a:endParaRPr sz="1900">
              <a:latin typeface="Courier New"/>
              <a:cs typeface="Courier New"/>
            </a:endParaRPr>
          </a:p>
          <a:p>
            <a:pPr marL="1429922"/>
            <a:r>
              <a:rPr sz="1900" dirty="0">
                <a:latin typeface="Courier New"/>
                <a:cs typeface="Courier New"/>
              </a:rPr>
              <a:t>&lt;a </a:t>
            </a:r>
            <a:r>
              <a:rPr sz="1900" spc="-5" dirty="0">
                <a:latin typeface="Courier New"/>
                <a:cs typeface="Courier New"/>
              </a:rPr>
              <a:t>href=”/news/”&gt;&lt;font size=”6”&gt;News&lt;/font&gt;&lt;/a&gt;</a:t>
            </a:r>
            <a:r>
              <a:rPr sz="1900" spc="41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|</a:t>
            </a:r>
            <a:endParaRPr sz="1900">
              <a:latin typeface="Courier New"/>
              <a:cs typeface="Courier New"/>
            </a:endParaRPr>
          </a:p>
          <a:p>
            <a:pPr marL="1429922"/>
            <a:r>
              <a:rPr sz="1900" dirty="0">
                <a:latin typeface="Courier New"/>
                <a:cs typeface="Courier New"/>
              </a:rPr>
              <a:t>&lt;a </a:t>
            </a:r>
            <a:r>
              <a:rPr sz="1900" spc="-5" dirty="0">
                <a:latin typeface="Courier New"/>
                <a:cs typeface="Courier New"/>
              </a:rPr>
              <a:t>href=”/contact/”&gt;&lt;font size=”6”&gt;Contact&lt;/font&gt;&lt;/a&gt;</a:t>
            </a:r>
            <a:r>
              <a:rPr sz="1900" spc="95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|</a:t>
            </a:r>
            <a:endParaRPr sz="1900">
              <a:latin typeface="Courier New"/>
              <a:cs typeface="Courier New"/>
            </a:endParaRPr>
          </a:p>
          <a:p>
            <a:pPr marL="1429922">
              <a:spcBef>
                <a:spcPts val="5"/>
              </a:spcBef>
            </a:pPr>
            <a:r>
              <a:rPr sz="1900" dirty="0">
                <a:latin typeface="Courier New"/>
                <a:cs typeface="Courier New"/>
              </a:rPr>
              <a:t>&lt;a </a:t>
            </a:r>
            <a:r>
              <a:rPr sz="1900" spc="-5" dirty="0">
                <a:latin typeface="Courier New"/>
                <a:cs typeface="Courier New"/>
              </a:rPr>
              <a:t>href=”/about/”&gt;&lt;font</a:t>
            </a:r>
            <a:r>
              <a:rPr sz="1900" spc="19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size=”6”&gt;About&lt;/font&gt;&lt;/a&gt;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&lt;/nav&gt;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&lt;h1&gt;This is a Text-based Navigation</a:t>
            </a:r>
            <a:r>
              <a:rPr sz="1900" spc="6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Bar&lt;/h1&gt;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559271"/>
            <a:r>
              <a:rPr sz="1900" spc="-5" dirty="0">
                <a:latin typeface="Courier New"/>
                <a:cs typeface="Courier New"/>
              </a:rPr>
              <a:t>&lt;/html&gt;</a:t>
            </a:r>
            <a:endParaRPr sz="19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7699" y="5200650"/>
            <a:ext cx="5739896" cy="1040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0173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50060"/>
            <a:ext cx="274404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GIỚI</a:t>
            </a:r>
            <a:r>
              <a:rPr lang="vi-VN" spc="-95" dirty="0"/>
              <a:t> </a:t>
            </a:r>
            <a:r>
              <a:rPr lang="vi-VN" spc="-5" dirty="0"/>
              <a:t>THIỆU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619" y="1372363"/>
            <a:ext cx="11175999" cy="591820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1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1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619" y="1372363"/>
            <a:ext cx="11175999" cy="591820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1" y="0"/>
                </a:lnTo>
                <a:lnTo>
                  <a:pt x="8283448" y="0"/>
                </a:lnTo>
                <a:lnTo>
                  <a:pt x="8321831" y="7737"/>
                </a:lnTo>
                <a:lnTo>
                  <a:pt x="8353155" y="28844"/>
                </a:lnTo>
                <a:lnTo>
                  <a:pt x="8374262" y="60168"/>
                </a:lnTo>
                <a:lnTo>
                  <a:pt x="8382000" y="98551"/>
                </a:lnTo>
                <a:lnTo>
                  <a:pt x="8382000" y="492760"/>
                </a:lnTo>
                <a:lnTo>
                  <a:pt x="8374262" y="531143"/>
                </a:lnTo>
                <a:lnTo>
                  <a:pt x="8353155" y="562467"/>
                </a:lnTo>
                <a:lnTo>
                  <a:pt x="8321831" y="583574"/>
                </a:lnTo>
                <a:lnTo>
                  <a:pt x="8283448" y="591312"/>
                </a:lnTo>
                <a:lnTo>
                  <a:pt x="98551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619" y="2180083"/>
            <a:ext cx="11175999" cy="62230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8278367" y="0"/>
                </a:moveTo>
                <a:lnTo>
                  <a:pt x="103631" y="0"/>
                </a:lnTo>
                <a:lnTo>
                  <a:pt x="63291" y="8137"/>
                </a:lnTo>
                <a:lnTo>
                  <a:pt x="30351" y="30337"/>
                </a:lnTo>
                <a:lnTo>
                  <a:pt x="8143" y="63275"/>
                </a:lnTo>
                <a:lnTo>
                  <a:pt x="0" y="103631"/>
                </a:lnTo>
                <a:lnTo>
                  <a:pt x="0" y="518159"/>
                </a:lnTo>
                <a:lnTo>
                  <a:pt x="8143" y="558516"/>
                </a:lnTo>
                <a:lnTo>
                  <a:pt x="30351" y="591454"/>
                </a:lnTo>
                <a:lnTo>
                  <a:pt x="63291" y="613654"/>
                </a:lnTo>
                <a:lnTo>
                  <a:pt x="103631" y="621791"/>
                </a:lnTo>
                <a:lnTo>
                  <a:pt x="8278367" y="621791"/>
                </a:lnTo>
                <a:lnTo>
                  <a:pt x="8318724" y="613654"/>
                </a:lnTo>
                <a:lnTo>
                  <a:pt x="8351662" y="591454"/>
                </a:lnTo>
                <a:lnTo>
                  <a:pt x="8373862" y="558516"/>
                </a:lnTo>
                <a:lnTo>
                  <a:pt x="8382000" y="518159"/>
                </a:lnTo>
                <a:lnTo>
                  <a:pt x="8382000" y="103631"/>
                </a:lnTo>
                <a:lnTo>
                  <a:pt x="8373862" y="63275"/>
                </a:lnTo>
                <a:lnTo>
                  <a:pt x="8351662" y="30337"/>
                </a:lnTo>
                <a:lnTo>
                  <a:pt x="8318724" y="8137"/>
                </a:lnTo>
                <a:lnTo>
                  <a:pt x="82783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619" y="2180083"/>
            <a:ext cx="11175999" cy="62230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0" y="103631"/>
                </a:moveTo>
                <a:lnTo>
                  <a:pt x="8143" y="63275"/>
                </a:lnTo>
                <a:lnTo>
                  <a:pt x="30351" y="30337"/>
                </a:lnTo>
                <a:lnTo>
                  <a:pt x="63291" y="8137"/>
                </a:lnTo>
                <a:lnTo>
                  <a:pt x="103631" y="0"/>
                </a:lnTo>
                <a:lnTo>
                  <a:pt x="8278367" y="0"/>
                </a:lnTo>
                <a:lnTo>
                  <a:pt x="8318724" y="8137"/>
                </a:lnTo>
                <a:lnTo>
                  <a:pt x="8351662" y="30337"/>
                </a:lnTo>
                <a:lnTo>
                  <a:pt x="8373862" y="63275"/>
                </a:lnTo>
                <a:lnTo>
                  <a:pt x="8382000" y="103631"/>
                </a:lnTo>
                <a:lnTo>
                  <a:pt x="8382000" y="518159"/>
                </a:lnTo>
                <a:lnTo>
                  <a:pt x="8373862" y="558516"/>
                </a:lnTo>
                <a:lnTo>
                  <a:pt x="8351662" y="591454"/>
                </a:lnTo>
                <a:lnTo>
                  <a:pt x="8318724" y="613654"/>
                </a:lnTo>
                <a:lnTo>
                  <a:pt x="8278367" y="621791"/>
                </a:lnTo>
                <a:lnTo>
                  <a:pt x="103631" y="621791"/>
                </a:lnTo>
                <a:lnTo>
                  <a:pt x="63291" y="613654"/>
                </a:lnTo>
                <a:lnTo>
                  <a:pt x="30351" y="591454"/>
                </a:lnTo>
                <a:lnTo>
                  <a:pt x="8143" y="558516"/>
                </a:lnTo>
                <a:lnTo>
                  <a:pt x="0" y="518159"/>
                </a:lnTo>
                <a:lnTo>
                  <a:pt x="0" y="1036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5024" y="3186699"/>
            <a:ext cx="11175999" cy="650875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8273542" y="0"/>
                </a:moveTo>
                <a:lnTo>
                  <a:pt x="108457" y="0"/>
                </a:lnTo>
                <a:lnTo>
                  <a:pt x="66243" y="8516"/>
                </a:lnTo>
                <a:lnTo>
                  <a:pt x="31769" y="31750"/>
                </a:lnTo>
                <a:lnTo>
                  <a:pt x="8524" y="66222"/>
                </a:lnTo>
                <a:lnTo>
                  <a:pt x="0" y="108458"/>
                </a:lnTo>
                <a:lnTo>
                  <a:pt x="0" y="542290"/>
                </a:lnTo>
                <a:lnTo>
                  <a:pt x="8524" y="584525"/>
                </a:lnTo>
                <a:lnTo>
                  <a:pt x="31769" y="618998"/>
                </a:lnTo>
                <a:lnTo>
                  <a:pt x="66243" y="642231"/>
                </a:lnTo>
                <a:lnTo>
                  <a:pt x="108457" y="650748"/>
                </a:lnTo>
                <a:lnTo>
                  <a:pt x="8273542" y="650748"/>
                </a:lnTo>
                <a:lnTo>
                  <a:pt x="8315777" y="642231"/>
                </a:lnTo>
                <a:lnTo>
                  <a:pt x="8350250" y="618998"/>
                </a:lnTo>
                <a:lnTo>
                  <a:pt x="8373483" y="584525"/>
                </a:lnTo>
                <a:lnTo>
                  <a:pt x="8382000" y="542290"/>
                </a:lnTo>
                <a:lnTo>
                  <a:pt x="8382000" y="108458"/>
                </a:lnTo>
                <a:lnTo>
                  <a:pt x="8373483" y="66222"/>
                </a:lnTo>
                <a:lnTo>
                  <a:pt x="8350250" y="31750"/>
                </a:lnTo>
                <a:lnTo>
                  <a:pt x="8315777" y="8516"/>
                </a:lnTo>
                <a:lnTo>
                  <a:pt x="82735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619" y="3186354"/>
            <a:ext cx="11175999" cy="650875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0" y="108458"/>
                </a:moveTo>
                <a:lnTo>
                  <a:pt x="8524" y="66222"/>
                </a:lnTo>
                <a:lnTo>
                  <a:pt x="31769" y="31750"/>
                </a:lnTo>
                <a:lnTo>
                  <a:pt x="66243" y="8516"/>
                </a:lnTo>
                <a:lnTo>
                  <a:pt x="108457" y="0"/>
                </a:lnTo>
                <a:lnTo>
                  <a:pt x="8273542" y="0"/>
                </a:lnTo>
                <a:lnTo>
                  <a:pt x="8315777" y="8516"/>
                </a:lnTo>
                <a:lnTo>
                  <a:pt x="8350250" y="31750"/>
                </a:lnTo>
                <a:lnTo>
                  <a:pt x="8373483" y="66222"/>
                </a:lnTo>
                <a:lnTo>
                  <a:pt x="8382000" y="108458"/>
                </a:lnTo>
                <a:lnTo>
                  <a:pt x="8382000" y="542290"/>
                </a:lnTo>
                <a:lnTo>
                  <a:pt x="8373483" y="584525"/>
                </a:lnTo>
                <a:lnTo>
                  <a:pt x="8350250" y="618998"/>
                </a:lnTo>
                <a:lnTo>
                  <a:pt x="8315777" y="642231"/>
                </a:lnTo>
                <a:lnTo>
                  <a:pt x="8273542" y="650748"/>
                </a:lnTo>
                <a:lnTo>
                  <a:pt x="108457" y="650748"/>
                </a:lnTo>
                <a:lnTo>
                  <a:pt x="66243" y="642231"/>
                </a:lnTo>
                <a:lnTo>
                  <a:pt x="31769" y="618998"/>
                </a:lnTo>
                <a:lnTo>
                  <a:pt x="8524" y="584525"/>
                </a:lnTo>
                <a:lnTo>
                  <a:pt x="0" y="542290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619" y="3991590"/>
            <a:ext cx="11175999" cy="5549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6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6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0619" y="3998909"/>
            <a:ext cx="11175999" cy="5549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0" y="92456"/>
                </a:moveTo>
                <a:lnTo>
                  <a:pt x="7264" y="56471"/>
                </a:lnTo>
                <a:lnTo>
                  <a:pt x="27077" y="27082"/>
                </a:lnTo>
                <a:lnTo>
                  <a:pt x="56465" y="7266"/>
                </a:lnTo>
                <a:lnTo>
                  <a:pt x="92456" y="0"/>
                </a:lnTo>
                <a:lnTo>
                  <a:pt x="8289544" y="0"/>
                </a:lnTo>
                <a:lnTo>
                  <a:pt x="8325528" y="7266"/>
                </a:lnTo>
                <a:lnTo>
                  <a:pt x="8354917" y="27082"/>
                </a:lnTo>
                <a:lnTo>
                  <a:pt x="8374733" y="56471"/>
                </a:lnTo>
                <a:lnTo>
                  <a:pt x="8382000" y="92456"/>
                </a:lnTo>
                <a:lnTo>
                  <a:pt x="8382000" y="462280"/>
                </a:lnTo>
                <a:lnTo>
                  <a:pt x="8374733" y="498264"/>
                </a:lnTo>
                <a:lnTo>
                  <a:pt x="8354917" y="527653"/>
                </a:lnTo>
                <a:lnTo>
                  <a:pt x="8325528" y="547469"/>
                </a:lnTo>
                <a:lnTo>
                  <a:pt x="8289544" y="554736"/>
                </a:lnTo>
                <a:lnTo>
                  <a:pt x="92456" y="554736"/>
                </a:lnTo>
                <a:lnTo>
                  <a:pt x="56465" y="547469"/>
                </a:lnTo>
                <a:lnTo>
                  <a:pt x="27077" y="527653"/>
                </a:lnTo>
                <a:lnTo>
                  <a:pt x="7264" y="498264"/>
                </a:lnTo>
                <a:lnTo>
                  <a:pt x="0" y="462280"/>
                </a:lnTo>
                <a:lnTo>
                  <a:pt x="0" y="924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1222" y="1446022"/>
            <a:ext cx="11066340" cy="3111370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6628" marR="260741">
              <a:lnSpc>
                <a:spcPts val="2225"/>
              </a:lnSpc>
              <a:spcBef>
                <a:spcPts val="483"/>
              </a:spcBef>
            </a:pPr>
            <a:r>
              <a:rPr spc="-5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5" dirty="0">
                <a:latin typeface="Arial"/>
                <a:cs typeface="Arial"/>
              </a:rPr>
              <a:t>một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sử </a:t>
            </a:r>
            <a:r>
              <a:rPr spc="-5" dirty="0">
                <a:latin typeface="Arial"/>
                <a:cs typeface="Arial"/>
              </a:rPr>
              <a:t>dụng 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và </a:t>
            </a:r>
            <a:r>
              <a:rPr spc="-11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tắc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5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5" dirty="0">
                <a:latin typeface="Arial"/>
                <a:cs typeface="Arial"/>
              </a:rPr>
              <a:t>quả mong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muốn.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1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8893" marR="297773">
              <a:lnSpc>
                <a:spcPts val="2225"/>
              </a:lnSpc>
              <a:spcBef>
                <a:spcPts val="5"/>
              </a:spcBef>
            </a:pP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11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tắc và các </a:t>
            </a:r>
            <a:r>
              <a:rPr spc="-5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5" dirty="0">
                <a:latin typeface="Arial"/>
                <a:cs typeface="Arial"/>
              </a:rPr>
              <a:t>giúp phát triển một trang </a:t>
            </a:r>
            <a:r>
              <a:rPr spc="-19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phong  </a:t>
            </a:r>
            <a:r>
              <a:rPr spc="-5" dirty="0">
                <a:latin typeface="Arial"/>
                <a:cs typeface="Arial"/>
              </a:rPr>
              <a:t>phú, hấp </a:t>
            </a:r>
            <a:r>
              <a:rPr spc="-11" dirty="0">
                <a:latin typeface="Arial"/>
                <a:cs typeface="Arial"/>
              </a:rPr>
              <a:t>dẫn, </a:t>
            </a:r>
            <a:r>
              <a:rPr spc="-5" dirty="0">
                <a:latin typeface="Arial"/>
                <a:cs typeface="Arial"/>
              </a:rPr>
              <a:t>hiệu quả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thẩm</a:t>
            </a:r>
            <a:r>
              <a:rPr spc="60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mỹ.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20407">
              <a:lnSpc>
                <a:spcPts val="2398"/>
              </a:lnSpc>
            </a:pPr>
            <a:r>
              <a:rPr dirty="0">
                <a:latin typeface="Arial"/>
                <a:cs typeface="Arial"/>
              </a:rPr>
              <a:t>Sử </a:t>
            </a:r>
            <a:r>
              <a:rPr spc="-5" dirty="0">
                <a:latin typeface="Arial"/>
                <a:cs typeface="Arial"/>
              </a:rPr>
              <a:t>dụng 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5" dirty="0">
                <a:latin typeface="Arial"/>
                <a:cs typeface="Arial"/>
              </a:rPr>
              <a:t>thẻ </a:t>
            </a:r>
            <a:r>
              <a:rPr dirty="0">
                <a:latin typeface="Arial"/>
                <a:cs typeface="Arial"/>
              </a:rPr>
              <a:t>HTML và </a:t>
            </a:r>
            <a:r>
              <a:rPr spc="-5" dirty="0">
                <a:latin typeface="Arial"/>
                <a:cs typeface="Arial"/>
              </a:rPr>
              <a:t>đồ họa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11" dirty="0">
                <a:latin typeface="Arial"/>
                <a:cs typeface="Arial"/>
              </a:rPr>
              <a:t>giúp phát </a:t>
            </a:r>
            <a:r>
              <a:rPr spc="-5" dirty="0">
                <a:latin typeface="Arial"/>
                <a:cs typeface="Arial"/>
              </a:rPr>
              <a:t>triển một trang </a:t>
            </a:r>
            <a:r>
              <a:rPr spc="-24" dirty="0">
                <a:latin typeface="Arial"/>
                <a:cs typeface="Arial"/>
              </a:rPr>
              <a:t>web </a:t>
            </a:r>
            <a:r>
              <a:rPr spc="-11" dirty="0">
                <a:latin typeface="Arial"/>
                <a:cs typeface="Arial"/>
              </a:rPr>
              <a:t>hữu</a:t>
            </a:r>
            <a:r>
              <a:rPr spc="9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</a:p>
          <a:p>
            <a:pPr marL="20407">
              <a:lnSpc>
                <a:spcPts val="2398"/>
              </a:lnSpc>
            </a:pPr>
            <a:r>
              <a:rPr dirty="0">
                <a:latin typeface="Arial"/>
                <a:cs typeface="Arial"/>
              </a:rPr>
              <a:t>và </a:t>
            </a:r>
            <a:r>
              <a:rPr spc="-11" dirty="0">
                <a:latin typeface="Arial"/>
                <a:cs typeface="Arial"/>
              </a:rPr>
              <a:t>hiệu</a:t>
            </a:r>
            <a:r>
              <a:rPr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quả.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15114" marR="6047">
              <a:lnSpc>
                <a:spcPts val="2225"/>
              </a:lnSpc>
            </a:pPr>
            <a:r>
              <a:rPr spc="-5" dirty="0">
                <a:latin typeface="Arial"/>
                <a:cs typeface="Arial"/>
              </a:rPr>
              <a:t>Thanh điều hướng đóng một </a:t>
            </a:r>
            <a:r>
              <a:rPr dirty="0">
                <a:latin typeface="Arial"/>
                <a:cs typeface="Arial"/>
              </a:rPr>
              <a:t>vai </a:t>
            </a:r>
            <a:r>
              <a:rPr spc="-5" dirty="0">
                <a:latin typeface="Arial"/>
                <a:cs typeface="Arial"/>
              </a:rPr>
              <a:t>trò </a:t>
            </a:r>
            <a:r>
              <a:rPr spc="-11" dirty="0">
                <a:latin typeface="Arial"/>
                <a:cs typeface="Arial"/>
              </a:rPr>
              <a:t>quan </a:t>
            </a:r>
            <a:r>
              <a:rPr spc="-5" dirty="0">
                <a:latin typeface="Arial"/>
                <a:cs typeface="Arial"/>
              </a:rPr>
              <a:t>trọng trong việc đưa ra các trang </a:t>
            </a:r>
            <a:r>
              <a:rPr spc="-24" dirty="0">
                <a:latin typeface="Arial"/>
                <a:cs typeface="Arial"/>
              </a:rPr>
              <a:t>web  </a:t>
            </a:r>
            <a:r>
              <a:rPr spc="-5" dirty="0">
                <a:latin typeface="Arial"/>
                <a:cs typeface="Arial"/>
              </a:rPr>
              <a:t>thân thiện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11" dirty="0">
                <a:latin typeface="Arial"/>
                <a:cs typeface="Arial"/>
              </a:rPr>
              <a:t>người </a:t>
            </a:r>
            <a:r>
              <a:rPr spc="-5" dirty="0">
                <a:latin typeface="Arial"/>
                <a:cs typeface="Arial"/>
              </a:rPr>
              <a:t>dùng</a:t>
            </a:r>
            <a:r>
              <a:rPr spc="4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097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63070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45997"/>
            <a:ext cx="8694421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" dirty="0"/>
              <a:t>THANH </a:t>
            </a:r>
            <a:r>
              <a:rPr lang="vi-VN" spc="-5" dirty="0"/>
              <a:t>ĐIỀU HƯỚNG </a:t>
            </a:r>
            <a:r>
              <a:rPr lang="vi-VN" spc="-11" dirty="0"/>
              <a:t>DẠNG </a:t>
            </a:r>
            <a:r>
              <a:rPr lang="vi-VN" spc="-5" dirty="0"/>
              <a:t>ĐỒ</a:t>
            </a:r>
            <a:r>
              <a:rPr lang="vi-VN" spc="19" dirty="0"/>
              <a:t> </a:t>
            </a:r>
            <a:r>
              <a:rPr lang="vi-VN" spc="-5" dirty="0"/>
              <a:t>HỌA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03074" y="1357123"/>
            <a:ext cx="10836657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1042" y="1874520"/>
            <a:ext cx="10838689" cy="823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7135" y="2412491"/>
            <a:ext cx="10832591" cy="65379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7135" y="2900934"/>
            <a:ext cx="10832591" cy="9281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7135" y="3680459"/>
            <a:ext cx="10952479" cy="7879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2403" y="1580604"/>
            <a:ext cx="11026227" cy="2639446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7382" marR="352945">
              <a:lnSpc>
                <a:spcPts val="2225"/>
              </a:lnSpc>
              <a:spcBef>
                <a:spcPts val="483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lôi cuốn 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với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 dirty="0">
              <a:latin typeface="Arial"/>
              <a:cs typeface="Arial"/>
            </a:endParaRPr>
          </a:p>
          <a:p>
            <a:pPr marL="15114" marR="264520">
              <a:lnSpc>
                <a:spcPts val="2225"/>
              </a:lnSpc>
              <a:spcBef>
                <a:spcPts val="974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Làm tăng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với một lựa 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tốt 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biểu tượng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hướng.</a:t>
            </a:r>
            <a:endParaRPr dirty="0">
              <a:latin typeface="Arial"/>
              <a:cs typeface="Arial"/>
            </a:endParaRPr>
          </a:p>
          <a:p>
            <a:pPr marL="20407" marR="501078">
              <a:lnSpc>
                <a:spcPts val="2225"/>
              </a:lnSpc>
              <a:spcBef>
                <a:spcPts val="1679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ra,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chú 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 cập 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398"/>
              </a:lnSpc>
              <a:spcBef>
                <a:spcPts val="175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Điểm bất lợi 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ảnh, phải mất thời gian lâu hơn cho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để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tải.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398"/>
              </a:lnSpc>
              <a:spcBef>
                <a:spcPts val="1774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Ngoài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vô ích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 err="1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họa.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859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32588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2" y="89727"/>
            <a:ext cx="11887198" cy="445387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 marR="6047">
              <a:lnSpc>
                <a:spcPct val="100000"/>
              </a:lnSpc>
              <a:spcBef>
                <a:spcPts val="60"/>
              </a:spcBef>
            </a:pPr>
            <a:r>
              <a:rPr lang="vi-VN" sz="2800" spc="-11" dirty="0"/>
              <a:t>THANH </a:t>
            </a:r>
            <a:r>
              <a:rPr lang="vi-VN" sz="2800" spc="-5" dirty="0"/>
              <a:t>ĐIỀU </a:t>
            </a:r>
            <a:r>
              <a:rPr lang="vi-VN" sz="2800" spc="-11" dirty="0"/>
              <a:t>HƯỚNG DẠNG </a:t>
            </a:r>
            <a:r>
              <a:rPr lang="vi-VN" sz="2800" spc="-5" dirty="0"/>
              <a:t>ĐỒ </a:t>
            </a:r>
            <a:r>
              <a:rPr lang="vi-VN" sz="2800" spc="-11" dirty="0"/>
              <a:t>HỌA</a:t>
            </a:r>
            <a:r>
              <a:rPr lang="en-US" sz="2800" spc="-11" dirty="0"/>
              <a:t> </a:t>
            </a:r>
            <a:r>
              <a:rPr lang="vi-VN" sz="2800" spc="-19" dirty="0"/>
              <a:t>VỚI </a:t>
            </a:r>
            <a:r>
              <a:rPr lang="vi-VN" sz="2800" spc="-11" dirty="0"/>
              <a:t>HIỆU</a:t>
            </a:r>
            <a:r>
              <a:rPr lang="en-US" sz="2800" spc="-11" dirty="0"/>
              <a:t> </a:t>
            </a:r>
            <a:r>
              <a:rPr lang="vi-VN" sz="2800" spc="-11" dirty="0"/>
              <a:t>ỨNG</a:t>
            </a:r>
            <a:r>
              <a:rPr lang="vi-VN" sz="2800" spc="41" dirty="0"/>
              <a:t> </a:t>
            </a:r>
            <a:r>
              <a:rPr lang="vi-VN" sz="2800" spc="-24" dirty="0"/>
              <a:t>ROLLOVER</a:t>
            </a:r>
            <a:endParaRPr lang="vi-VN" sz="2800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09167" y="1142237"/>
            <a:ext cx="11246613" cy="69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3073" y="1754887"/>
            <a:ext cx="11373103" cy="787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9007" y="2433827"/>
            <a:ext cx="11256773" cy="1360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5105" y="3633977"/>
            <a:ext cx="11250676" cy="786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3229" y="4302252"/>
            <a:ext cx="11242551" cy="7879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8681" y="1375666"/>
            <a:ext cx="11087100" cy="3529044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418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thanh điều khiển đồ họa,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tính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năng bổ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sung.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7382" marR="604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chuột lên ảnh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dẫn đến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thay đổi trong trạng thái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 marL="15114">
              <a:spcBef>
                <a:spcPts val="2024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Thay đổi trạng thái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 dẫn đến một quá trình trao đổi hình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22673" marR="216907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chuột được di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hoán đổi 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trở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lại giao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 marL="20407">
              <a:lnSpc>
                <a:spcPts val="2404"/>
              </a:lnSpc>
              <a:spcBef>
                <a:spcPts val="1590"/>
              </a:spcBef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Hiệu ứng rollover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ra một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hoạt động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giữa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trang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32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5" dirty="0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cập.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dirty="0">
              <a:latin typeface="Times New Roman"/>
              <a:cs typeface="Times New Roman"/>
            </a:endParaRPr>
          </a:p>
          <a:p>
            <a:pPr marL="26452" marR="315158">
              <a:lnSpc>
                <a:spcPts val="2225"/>
              </a:lnSpc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 ứng rollover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hai hoạt động khác nhau bao 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 trong  giao diện ban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chuột lăn</a:t>
            </a:r>
            <a:r>
              <a:rPr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1030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5" y="132588"/>
            <a:ext cx="11960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90" y="50060"/>
            <a:ext cx="420031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BẢN ĐỒ ẢNH</a:t>
            </a:r>
            <a:r>
              <a:rPr lang="vi-VN" spc="-79" dirty="0"/>
              <a:t> </a:t>
            </a:r>
            <a:r>
              <a:rPr lang="vi-VN" spc="-5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812799" y="631700"/>
            <a:ext cx="10828528" cy="717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8736" y="1333501"/>
            <a:ext cx="10832591" cy="4198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03434" y="687747"/>
            <a:ext cx="10615033" cy="4775539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8139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khu vực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click.</a:t>
            </a:r>
            <a:endParaRPr dirty="0">
              <a:latin typeface="Arial"/>
              <a:cs typeface="Arial"/>
            </a:endParaRPr>
          </a:p>
          <a:p>
            <a:pPr marL="21161" marR="6047" indent="-6801">
              <a:lnSpc>
                <a:spcPts val="6452"/>
              </a:lnSpc>
              <a:spcBef>
                <a:spcPts val="39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vực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bản đồ 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nhấn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một trang khác.  Phải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thông minh để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quả.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1161"/>
            <a:r>
              <a:rPr lang="vi-VN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&lt;map&gt;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một bản đồ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21161" marR="216150">
              <a:lnSpc>
                <a:spcPts val="2225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&lt;map&gt; chứa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&lt;area&gt; để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vực có  thể click vào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đồ hình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21161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id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thẻ &lt;map&gt;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chỉ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r>
              <a:rPr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endParaRPr dirty="0">
              <a:latin typeface="Arial"/>
              <a:cs typeface="Arial"/>
            </a:endParaRPr>
          </a:p>
          <a:p>
            <a:pPr marL="21161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thuộc tính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name.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36577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63070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9" y="57427"/>
            <a:ext cx="420031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BẢN ĐỒ ẢNH</a:t>
            </a:r>
            <a:r>
              <a:rPr lang="vi-VN" spc="-79" dirty="0"/>
              <a:t> </a:t>
            </a:r>
            <a:r>
              <a:rPr lang="vi-VN" spc="-5" dirty="0"/>
              <a:t>2-3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99441" y="1540764"/>
            <a:ext cx="11019537" cy="1089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33441"/>
              </p:ext>
            </p:extLst>
          </p:nvPr>
        </p:nvGraphicFramePr>
        <p:xfrm>
          <a:off x="609603" y="1549021"/>
          <a:ext cx="10972798" cy="1066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6601"/>
                <a:gridCol w="3010686"/>
                <a:gridCol w="5955511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6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6416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4870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name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mapname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Nó sử dụng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 ra 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bản đồ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ảnh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5225" y="967485"/>
            <a:ext cx="5066454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5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spc="5" dirty="0">
                <a:latin typeface="Courier New"/>
                <a:cs typeface="Courier New"/>
              </a:rPr>
              <a:t>&lt;map&gt;</a:t>
            </a:r>
            <a:r>
              <a:rPr spc="5"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617" y="3201162"/>
            <a:ext cx="10972801" cy="2024379"/>
          </a:xfrm>
          <a:custGeom>
            <a:avLst/>
            <a:gdLst/>
            <a:ahLst/>
            <a:cxnLst/>
            <a:rect l="l" t="t" r="r" b="b"/>
            <a:pathLst>
              <a:path w="8229600" h="2024379">
                <a:moveTo>
                  <a:pt x="0" y="2023872"/>
                </a:moveTo>
                <a:lnTo>
                  <a:pt x="8229600" y="2023872"/>
                </a:lnTo>
                <a:lnTo>
                  <a:pt x="8229600" y="0"/>
                </a:lnTo>
                <a:lnTo>
                  <a:pt x="0" y="0"/>
                </a:lnTo>
                <a:lnTo>
                  <a:pt x="0" y="202387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0072" y="3201161"/>
            <a:ext cx="9519921" cy="623570"/>
          </a:xfrm>
          <a:custGeom>
            <a:avLst/>
            <a:gdLst/>
            <a:ahLst/>
            <a:cxnLst/>
            <a:rect l="l" t="t" r="r" b="b"/>
            <a:pathLst>
              <a:path w="7139940" h="623570">
                <a:moveTo>
                  <a:pt x="7036054" y="0"/>
                </a:moveTo>
                <a:lnTo>
                  <a:pt x="103886" y="0"/>
                </a:lnTo>
                <a:lnTo>
                  <a:pt x="63447" y="8159"/>
                </a:lnTo>
                <a:lnTo>
                  <a:pt x="30426" y="30416"/>
                </a:lnTo>
                <a:lnTo>
                  <a:pt x="8163" y="63436"/>
                </a:lnTo>
                <a:lnTo>
                  <a:pt x="0" y="103886"/>
                </a:lnTo>
                <a:lnTo>
                  <a:pt x="0" y="519430"/>
                </a:lnTo>
                <a:lnTo>
                  <a:pt x="8163" y="559879"/>
                </a:lnTo>
                <a:lnTo>
                  <a:pt x="30426" y="592899"/>
                </a:lnTo>
                <a:lnTo>
                  <a:pt x="63447" y="615156"/>
                </a:lnTo>
                <a:lnTo>
                  <a:pt x="103886" y="623315"/>
                </a:lnTo>
                <a:lnTo>
                  <a:pt x="7036054" y="623315"/>
                </a:lnTo>
                <a:lnTo>
                  <a:pt x="7076503" y="615156"/>
                </a:lnTo>
                <a:lnTo>
                  <a:pt x="7109523" y="592899"/>
                </a:lnTo>
                <a:lnTo>
                  <a:pt x="7131780" y="559879"/>
                </a:lnTo>
                <a:lnTo>
                  <a:pt x="7139940" y="519430"/>
                </a:lnTo>
                <a:lnTo>
                  <a:pt x="7139940" y="103886"/>
                </a:lnTo>
                <a:lnTo>
                  <a:pt x="7131780" y="63436"/>
                </a:lnTo>
                <a:lnTo>
                  <a:pt x="7109523" y="30416"/>
                </a:lnTo>
                <a:lnTo>
                  <a:pt x="7076503" y="8159"/>
                </a:lnTo>
                <a:lnTo>
                  <a:pt x="70360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0072" y="3201161"/>
            <a:ext cx="9519921" cy="623570"/>
          </a:xfrm>
          <a:custGeom>
            <a:avLst/>
            <a:gdLst/>
            <a:ahLst/>
            <a:cxnLst/>
            <a:rect l="l" t="t" r="r" b="b"/>
            <a:pathLst>
              <a:path w="7139940" h="623570">
                <a:moveTo>
                  <a:pt x="0" y="103886"/>
                </a:moveTo>
                <a:lnTo>
                  <a:pt x="8163" y="63436"/>
                </a:lnTo>
                <a:lnTo>
                  <a:pt x="30426" y="30416"/>
                </a:lnTo>
                <a:lnTo>
                  <a:pt x="63447" y="8159"/>
                </a:lnTo>
                <a:lnTo>
                  <a:pt x="103886" y="0"/>
                </a:lnTo>
                <a:lnTo>
                  <a:pt x="7036054" y="0"/>
                </a:lnTo>
                <a:lnTo>
                  <a:pt x="7076503" y="8159"/>
                </a:lnTo>
                <a:lnTo>
                  <a:pt x="7109523" y="30416"/>
                </a:lnTo>
                <a:lnTo>
                  <a:pt x="7131780" y="63436"/>
                </a:lnTo>
                <a:lnTo>
                  <a:pt x="7139940" y="103886"/>
                </a:lnTo>
                <a:lnTo>
                  <a:pt x="7139940" y="519430"/>
                </a:lnTo>
                <a:lnTo>
                  <a:pt x="7131780" y="559879"/>
                </a:lnTo>
                <a:lnTo>
                  <a:pt x="7109523" y="592899"/>
                </a:lnTo>
                <a:lnTo>
                  <a:pt x="7076503" y="615156"/>
                </a:lnTo>
                <a:lnTo>
                  <a:pt x="7036054" y="623315"/>
                </a:lnTo>
                <a:lnTo>
                  <a:pt x="103886" y="623315"/>
                </a:lnTo>
                <a:lnTo>
                  <a:pt x="63447" y="615156"/>
                </a:lnTo>
                <a:lnTo>
                  <a:pt x="30426" y="592899"/>
                </a:lnTo>
                <a:lnTo>
                  <a:pt x="8163" y="559879"/>
                </a:lnTo>
                <a:lnTo>
                  <a:pt x="0" y="519430"/>
                </a:lnTo>
                <a:lnTo>
                  <a:pt x="0" y="10388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0617" y="3201160"/>
            <a:ext cx="10972801" cy="222654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180629" rIns="0" bIns="0" rtlCol="0">
            <a:spAutoFit/>
          </a:bodyPr>
          <a:lstStyle/>
          <a:p>
            <a:pPr marL="490497">
              <a:spcBef>
                <a:spcPts val="1422"/>
              </a:spcBef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Hướng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dẫn để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tạo ra một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bản đồ hình</a:t>
            </a:r>
            <a:r>
              <a:rPr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ảnh: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964366" marR="883499" indent="-205569">
              <a:lnSpc>
                <a:spcPts val="2214"/>
              </a:lnSpc>
              <a:spcBef>
                <a:spcPts val="1709"/>
              </a:spcBef>
              <a:buChar char="•"/>
              <a:tabLst>
                <a:tab pos="965123" algn="l"/>
              </a:tabLst>
            </a:pP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thẻ &lt;img&gt; </a:t>
            </a:r>
            <a:r>
              <a:rPr spc="-5" dirty="0">
                <a:latin typeface="Arial"/>
                <a:cs typeface="Arial"/>
              </a:rPr>
              <a:t>để chèn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5" dirty="0">
                <a:latin typeface="Arial"/>
                <a:cs typeface="Arial"/>
              </a:rPr>
              <a:t>liên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5" dirty="0">
                <a:latin typeface="Arial"/>
                <a:cs typeface="Arial"/>
              </a:rPr>
              <a:t>một hình ảnh. </a:t>
            </a:r>
            <a:r>
              <a:rPr spc="-24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thẻ  </a:t>
            </a:r>
            <a:r>
              <a:rPr spc="-5" dirty="0">
                <a:latin typeface="Arial"/>
                <a:cs typeface="Arial"/>
              </a:rPr>
              <a:t>img,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spc="-5" dirty="0">
                <a:latin typeface="Arial"/>
                <a:cs typeface="Arial"/>
              </a:rPr>
              <a:t>thuộc tính usemap để </a:t>
            </a:r>
            <a:r>
              <a:rPr spc="-11" dirty="0">
                <a:latin typeface="Arial"/>
                <a:cs typeface="Arial"/>
              </a:rPr>
              <a:t>xác </a:t>
            </a:r>
            <a:r>
              <a:rPr spc="-5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5" dirty="0">
                <a:latin typeface="Arial"/>
                <a:cs typeface="Arial"/>
              </a:rPr>
              <a:t>bản đồ hình</a:t>
            </a:r>
            <a:r>
              <a:rPr spc="71" dirty="0">
                <a:latin typeface="Arial"/>
                <a:cs typeface="Arial"/>
              </a:rPr>
              <a:t> </a:t>
            </a:r>
            <a:r>
              <a:rPr spc="-11" dirty="0"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 marL="964366" indent="-205569">
              <a:lnSpc>
                <a:spcPts val="2393"/>
              </a:lnSpc>
              <a:buChar char="•"/>
              <a:tabLst>
                <a:tab pos="965123" algn="l"/>
              </a:tabLst>
            </a:pPr>
            <a:r>
              <a:rPr dirty="0">
                <a:latin typeface="Arial"/>
                <a:cs typeface="Arial"/>
              </a:rPr>
              <a:t>Sử </a:t>
            </a:r>
            <a:r>
              <a:rPr spc="-11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thẻ &lt;map&gt; </a:t>
            </a:r>
            <a:r>
              <a:rPr spc="-5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5" dirty="0">
                <a:latin typeface="Arial"/>
                <a:cs typeface="Arial"/>
              </a:rPr>
              <a:t>ra một bản đồ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cùng tên. Bên</a:t>
            </a:r>
            <a:r>
              <a:rPr spc="3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trong</a:t>
            </a:r>
            <a:endParaRPr dirty="0">
              <a:latin typeface="Arial"/>
              <a:cs typeface="Arial"/>
            </a:endParaRPr>
          </a:p>
          <a:p>
            <a:pPr marL="964366">
              <a:lnSpc>
                <a:spcPts val="2393"/>
              </a:lnSpc>
            </a:pPr>
            <a:r>
              <a:rPr dirty="0">
                <a:latin typeface="Arial"/>
                <a:cs typeface="Arial"/>
              </a:rPr>
              <a:t>tag </a:t>
            </a:r>
            <a:r>
              <a:rPr spc="-5" dirty="0">
                <a:latin typeface="Arial"/>
                <a:cs typeface="Arial"/>
              </a:rPr>
              <a:t>&lt;map&gt; </a:t>
            </a:r>
            <a:r>
              <a:rPr spc="-54" dirty="0">
                <a:latin typeface="Arial"/>
                <a:cs typeface="Arial"/>
              </a:rPr>
              <a:t>này, </a:t>
            </a:r>
            <a:r>
              <a:rPr spc="-11" dirty="0">
                <a:latin typeface="Arial"/>
                <a:cs typeface="Arial"/>
              </a:rPr>
              <a:t>xác định </a:t>
            </a:r>
            <a:r>
              <a:rPr spc="-5" dirty="0">
                <a:latin typeface="Arial"/>
                <a:cs typeface="Arial"/>
              </a:rPr>
              <a:t>các khu vực </a:t>
            </a:r>
            <a:r>
              <a:rPr dirty="0">
                <a:latin typeface="Arial"/>
                <a:cs typeface="Arial"/>
              </a:rPr>
              <a:t>có </a:t>
            </a:r>
            <a:r>
              <a:rPr spc="-5" dirty="0">
                <a:latin typeface="Arial"/>
                <a:cs typeface="Arial"/>
              </a:rPr>
              <a:t>thể click với </a:t>
            </a:r>
            <a:r>
              <a:rPr dirty="0">
                <a:latin typeface="Arial"/>
                <a:cs typeface="Arial"/>
              </a:rPr>
              <a:t>thẻ</a:t>
            </a:r>
            <a:r>
              <a:rPr spc="1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&lt;area&gt;.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76724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9" y="38071"/>
            <a:ext cx="420031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BẢN ĐỒ ẢNH</a:t>
            </a:r>
            <a:r>
              <a:rPr lang="vi-VN" spc="-84" dirty="0"/>
              <a:t> </a:t>
            </a:r>
            <a:r>
              <a:rPr lang="vi-VN" spc="-11" dirty="0"/>
              <a:t>3-3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34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55226" y="825754"/>
            <a:ext cx="10970104" cy="3801403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5" dirty="0" err="1">
                <a:latin typeface="Calibri"/>
                <a:cs typeface="Calibri"/>
              </a:rPr>
              <a:t>dụ</a:t>
            </a:r>
            <a:endParaRPr lang="vi-VN" spc="5" dirty="0">
              <a:latin typeface="Calibri"/>
              <a:cs typeface="Calibri"/>
            </a:endParaRPr>
          </a:p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endParaRPr dirty="0">
              <a:latin typeface="Calibri"/>
              <a:cs typeface="Calibri"/>
            </a:endParaRPr>
          </a:p>
          <a:p>
            <a:r>
              <a:rPr lang="vi-VN" sz="1900" spc="-5" dirty="0">
                <a:latin typeface="Courier New"/>
                <a:cs typeface="Courier New"/>
              </a:rPr>
              <a:t>&lt;!DOCTYPE html&gt;</a:t>
            </a:r>
          </a:p>
          <a:p>
            <a:r>
              <a:rPr lang="vi-VN" sz="1900" spc="-5" dirty="0">
                <a:latin typeface="Courier New"/>
                <a:cs typeface="Courier New"/>
              </a:rPr>
              <a:t>&lt;html&gt;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&lt;body&gt;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	&lt;</a:t>
            </a:r>
            <a:r>
              <a:rPr lang="vi-VN" sz="1900" spc="-5" dirty="0">
                <a:latin typeface="Courier New"/>
                <a:cs typeface="Courier New"/>
              </a:rPr>
              <a:t>img src=”6.jpg” width=”600” height=”300” alt=”</a:t>
            </a:r>
            <a:r>
              <a:rPr lang="vi-VN" sz="1900" spc="-5" dirty="0">
                <a:latin typeface="Courier New"/>
                <a:cs typeface="Courier New"/>
              </a:rPr>
              <a:t>cake” usemap=”#cakemap” /&gt;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	&lt;</a:t>
            </a:r>
            <a:r>
              <a:rPr lang="vi-VN" sz="1900" spc="-5" dirty="0">
                <a:latin typeface="Courier New"/>
                <a:cs typeface="Courier New"/>
              </a:rPr>
              <a:t>map name=”cakemap”&gt;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	&lt;</a:t>
            </a:r>
            <a:r>
              <a:rPr lang="vi-VN" sz="1900" spc="-5" dirty="0">
                <a:latin typeface="Courier New"/>
                <a:cs typeface="Courier New"/>
              </a:rPr>
              <a:t>area shape=”circle” coords=”0,0,200,600” href=”4.html”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alt=”cake” /&gt;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	&lt;/</a:t>
            </a:r>
            <a:r>
              <a:rPr lang="vi-VN" sz="1900" spc="-5" dirty="0">
                <a:latin typeface="Courier New"/>
                <a:cs typeface="Courier New"/>
              </a:rPr>
              <a:t>map&gt;</a:t>
            </a:r>
          </a:p>
          <a:p>
            <a:pPr lvl="1"/>
            <a:r>
              <a:rPr lang="vi-VN" sz="1900" spc="-5" dirty="0">
                <a:latin typeface="Courier New"/>
                <a:cs typeface="Courier New"/>
              </a:rPr>
              <a:t>&lt;/body&gt;</a:t>
            </a:r>
          </a:p>
          <a:p>
            <a:r>
              <a:rPr lang="vi-VN" sz="1900" spc="-5" dirty="0">
                <a:latin typeface="Courier New"/>
                <a:cs typeface="Courier New"/>
              </a:rPr>
              <a:t>&lt;/html&gt;</a:t>
            </a:r>
            <a:endParaRPr sz="19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73601" y="3520439"/>
            <a:ext cx="6807200" cy="2773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14347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50060"/>
            <a:ext cx="72855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it-IT" spc="-5" dirty="0"/>
              <a:t>PHÂN CHIA BỐ CỤC </a:t>
            </a:r>
            <a:r>
              <a:rPr lang="it-IT" spc="-30" dirty="0"/>
              <a:t>TRANG</a:t>
            </a:r>
            <a:r>
              <a:rPr lang="it-IT" spc="-54" dirty="0"/>
              <a:t> </a:t>
            </a:r>
            <a:r>
              <a:rPr lang="it-IT" spc="-5"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08000" y="1037845"/>
            <a:ext cx="11336528" cy="717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1903" y="1728977"/>
            <a:ext cx="11342623" cy="15057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1903" y="3078480"/>
            <a:ext cx="11342623" cy="9105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1903" y="3790188"/>
            <a:ext cx="11342623" cy="10675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9463" y="1133349"/>
            <a:ext cx="10816166" cy="3408498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9650">
              <a:spcBef>
                <a:spcPts val="119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&lt;div&gt;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chia trong một trang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3500">
              <a:latin typeface="Times New Roman"/>
              <a:cs typeface="Times New Roman"/>
            </a:endParaRPr>
          </a:p>
          <a:p>
            <a:pPr marL="15114">
              <a:spcBef>
                <a:spcPts val="5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nhóm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dạng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CSS.</a:t>
            </a:r>
            <a:endParaRPr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700">
              <a:latin typeface="Times New Roman"/>
              <a:cs typeface="Times New Roman"/>
            </a:endParaRPr>
          </a:p>
          <a:p>
            <a:pPr marL="15114" marR="290218">
              <a:lnSpc>
                <a:spcPts val="2225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 hợp lý làm giảm rất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&lt;div&gt;  của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thẻ.</a:t>
            </a:r>
            <a:endParaRPr>
              <a:latin typeface="Arial"/>
              <a:cs typeface="Arial"/>
            </a:endParaRPr>
          </a:p>
          <a:p>
            <a:pPr marL="15114" marR="222952">
              <a:lnSpc>
                <a:spcPts val="2225"/>
              </a:lnSpc>
              <a:spcBef>
                <a:spcPts val="178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&lt;div&gt; 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trái thích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hợp khác phù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mục đích trong một phát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triển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pc="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 marL="15114" marR="6047">
              <a:lnSpc>
                <a:spcPts val="2225"/>
              </a:lnSpc>
              <a:spcBef>
                <a:spcPts val="178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được thường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mục đích stylistic như gói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nội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dung 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đánh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lên trong một container CSS theo</a:t>
            </a:r>
            <a:r>
              <a:rPr spc="1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kiểu.</a:t>
            </a:r>
            <a:endParaRPr>
              <a:latin typeface="Arial"/>
              <a:cs typeface="Arial"/>
            </a:endParaRPr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311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6" y="13563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64284"/>
            <a:ext cx="7285567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it-IT" spc="-5" dirty="0"/>
              <a:t>PHÂN CHIA BỐ CỤC </a:t>
            </a:r>
            <a:r>
              <a:rPr lang="it-IT" spc="-30" dirty="0"/>
              <a:t>TRANG</a:t>
            </a:r>
            <a:r>
              <a:rPr lang="it-IT" spc="-71" dirty="0"/>
              <a:t> </a:t>
            </a:r>
            <a:r>
              <a:rPr lang="it-IT" dirty="0" smtClean="0"/>
              <a:t>2-2</a:t>
            </a:r>
            <a:endParaRPr lang="it-IT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626875"/>
            <a:ext cx="5854699" cy="4935047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2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9271">
              <a:spcBef>
                <a:spcPts val="3022"/>
              </a:spcBef>
            </a:pPr>
            <a:r>
              <a:rPr sz="1900" spc="-5" dirty="0">
                <a:latin typeface="Courier New"/>
                <a:cs typeface="Courier New"/>
              </a:rPr>
              <a:t>&lt;body&gt;</a:t>
            </a:r>
            <a:endParaRPr sz="1900">
              <a:latin typeface="Courier New"/>
              <a:cs typeface="Courier New"/>
            </a:endParaRPr>
          </a:p>
          <a:p>
            <a:pPr marL="849489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&lt;div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id=”wrapper”&gt;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&lt;header&gt;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&lt;h1&gt;Hello&lt;/h1&gt;</a:t>
            </a:r>
            <a:endParaRPr sz="1900">
              <a:latin typeface="Courier New"/>
              <a:cs typeface="Courier New"/>
            </a:endParaRPr>
          </a:p>
          <a:p>
            <a:pPr marR="2209123" algn="ctr"/>
            <a:r>
              <a:rPr sz="1900" spc="-5" dirty="0">
                <a:latin typeface="Courier New"/>
                <a:cs typeface="Courier New"/>
              </a:rPr>
              <a:t>&lt;nav&gt;</a:t>
            </a:r>
            <a:endParaRPr sz="1900">
              <a:latin typeface="Courier New"/>
              <a:cs typeface="Courier New"/>
            </a:endParaRPr>
          </a:p>
          <a:p>
            <a:pPr marL="1429922"/>
            <a:r>
              <a:rPr sz="1900" dirty="0">
                <a:latin typeface="Courier New"/>
                <a:cs typeface="Courier New"/>
              </a:rPr>
              <a:t>&lt;! </a:t>
            </a:r>
            <a:r>
              <a:rPr sz="1900" spc="-5" dirty="0">
                <a:latin typeface="Courier New"/>
                <a:cs typeface="Courier New"/>
              </a:rPr>
              <a:t>-- ...</a:t>
            </a:r>
            <a:r>
              <a:rPr sz="1900" dirty="0">
                <a:latin typeface="Courier New"/>
                <a:cs typeface="Courier New"/>
              </a:rPr>
              <a:t> </a:t>
            </a:r>
            <a:r>
              <a:rPr sz="1900" spc="-5" dirty="0">
                <a:latin typeface="Courier New"/>
                <a:cs typeface="Courier New"/>
              </a:rPr>
              <a:t>--&gt;</a:t>
            </a:r>
            <a:endParaRPr sz="1900">
              <a:latin typeface="Courier New"/>
              <a:cs typeface="Courier New"/>
            </a:endParaRPr>
          </a:p>
          <a:p>
            <a:pPr marL="1139704"/>
            <a:r>
              <a:rPr sz="1900" spc="-5" dirty="0">
                <a:latin typeface="Courier New"/>
                <a:cs typeface="Courier New"/>
              </a:rPr>
              <a:t>&lt;/nav&gt;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&lt;/header&gt;</a:t>
            </a:r>
            <a:endParaRPr sz="1900">
              <a:latin typeface="Courier New"/>
              <a:cs typeface="Courier New"/>
            </a:endParaRPr>
          </a:p>
          <a:p>
            <a:pPr marL="849489"/>
            <a:r>
              <a:rPr sz="1900" spc="-5" dirty="0">
                <a:latin typeface="Courier New"/>
                <a:cs typeface="Courier New"/>
              </a:rPr>
              <a:t>&lt;/div&gt;</a:t>
            </a:r>
            <a:endParaRPr sz="1900">
              <a:latin typeface="Courier New"/>
              <a:cs typeface="Courier New"/>
            </a:endParaRPr>
          </a:p>
          <a:p>
            <a:pPr marL="559271">
              <a:spcBef>
                <a:spcPts val="5"/>
              </a:spcBef>
            </a:pPr>
            <a:r>
              <a:rPr sz="1900" spc="-5" dirty="0">
                <a:latin typeface="Courier New"/>
                <a:cs typeface="Courier New"/>
              </a:rPr>
              <a:t>&lt;/body&gt;</a:t>
            </a:r>
            <a:endParaRPr sz="1900">
              <a:latin typeface="Courier New"/>
              <a:cs typeface="Courier New"/>
            </a:endParaRPr>
          </a:p>
          <a:p>
            <a:pPr marL="341610" indent="-326493">
              <a:spcBef>
                <a:spcPts val="8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Chú </a:t>
            </a:r>
            <a:r>
              <a:rPr spc="5" dirty="0">
                <a:latin typeface="Calibri"/>
                <a:cs typeface="Calibri"/>
              </a:rPr>
              <a:t>ý </a:t>
            </a:r>
            <a:r>
              <a:rPr dirty="0">
                <a:latin typeface="Calibri"/>
                <a:cs typeface="Calibri"/>
              </a:rPr>
              <a:t>khi sử dụng </a:t>
            </a:r>
            <a:r>
              <a:rPr spc="5" dirty="0">
                <a:latin typeface="Calibri"/>
                <a:cs typeface="Calibri"/>
              </a:rPr>
              <a:t>thẻ </a:t>
            </a:r>
            <a:r>
              <a:rPr spc="5" dirty="0">
                <a:latin typeface="Courier New"/>
                <a:cs typeface="Courier New"/>
              </a:rPr>
              <a:t>&lt;div&gt;</a:t>
            </a:r>
            <a:r>
              <a:rPr spc="-714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298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Thẻ &lt;div&gt; là </a:t>
            </a:r>
            <a:r>
              <a:rPr spc="5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10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khối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Thẻ &lt;div&gt; có thể </a:t>
            </a:r>
            <a:r>
              <a:rPr spc="5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bất kỳ thẻ</a:t>
            </a:r>
            <a:r>
              <a:rPr spc="-149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khác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9513" y="5598160"/>
            <a:ext cx="8605520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0853" indent="-325739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610" algn="l"/>
              </a:tabLst>
            </a:pPr>
            <a:r>
              <a:rPr dirty="0">
                <a:latin typeface="Calibri"/>
                <a:cs typeface="Calibri"/>
              </a:rPr>
              <a:t>Thẻ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&lt;div&gt;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tìm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thấy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trong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bất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spc="5" dirty="0">
                <a:latin typeface="Calibri"/>
                <a:cs typeface="Calibri"/>
              </a:rPr>
              <a:t>cứ</a:t>
            </a:r>
            <a:r>
              <a:rPr spc="2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nào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tiếp</a:t>
            </a:r>
            <a:r>
              <a:rPr spc="2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9862" y="5220969"/>
            <a:ext cx="1539241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15114">
              <a:spcBef>
                <a:spcPts val="144"/>
              </a:spcBef>
              <a:tabLst>
                <a:tab pos="668103" algn="l"/>
              </a:tabLst>
            </a:pPr>
            <a:r>
              <a:rPr spc="5" dirty="0">
                <a:latin typeface="Calibri"/>
                <a:cs typeface="Calibri"/>
              </a:rPr>
              <a:t>như	</a:t>
            </a:r>
            <a:r>
              <a:rPr dirty="0">
                <a:latin typeface="Calibri"/>
                <a:cs typeface="Calibri"/>
              </a:rPr>
              <a:t>&lt;di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&gt;,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0929" y="5927092"/>
            <a:ext cx="4397586" cy="296076"/>
          </a:xfrm>
          <a:prstGeom prst="rect">
            <a:avLst/>
          </a:prstGeom>
        </p:spPr>
        <p:txBody>
          <a:bodyPr vert="horz" wrap="square" lIns="0" tIns="18893" rIns="0" bIns="0" rtlCol="0">
            <a:spAutoFit/>
          </a:bodyPr>
          <a:lstStyle/>
          <a:p>
            <a:pPr marL="15114">
              <a:spcBef>
                <a:spcPts val="149"/>
              </a:spcBef>
            </a:pPr>
            <a:r>
              <a:rPr dirty="0">
                <a:latin typeface="Calibri"/>
                <a:cs typeface="Calibri"/>
              </a:rPr>
              <a:t>&lt;address&gt;, &lt;section&gt;, </a:t>
            </a:r>
            <a:r>
              <a:rPr spc="5" dirty="0">
                <a:latin typeface="Calibri"/>
                <a:cs typeface="Calibri"/>
              </a:rPr>
              <a:t>and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7580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32588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50060"/>
            <a:ext cx="87951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PHÂN CHIA VỊ </a:t>
            </a:r>
            <a:r>
              <a:rPr lang="vi-VN" dirty="0" smtClean="0"/>
              <a:t>TRÍ </a:t>
            </a:r>
            <a:r>
              <a:rPr lang="vi-VN" spc="-49" dirty="0"/>
              <a:t>VÀ </a:t>
            </a:r>
            <a:r>
              <a:rPr lang="vi-VN" spc="-5" dirty="0"/>
              <a:t>ĐỊNH DẠNG</a:t>
            </a:r>
            <a:r>
              <a:rPr lang="vi-VN" spc="-35" dirty="0"/>
              <a:t> </a:t>
            </a:r>
            <a:r>
              <a:rPr lang="vi-VN" spc="-5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8163" y="736852"/>
            <a:ext cx="11558014" cy="862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032" y="1600963"/>
            <a:ext cx="11566145" cy="754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064" y="2389566"/>
            <a:ext cx="11564113" cy="7970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2064" y="3314702"/>
            <a:ext cx="11564113" cy="768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2064" y="4258818"/>
            <a:ext cx="11564113" cy="768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2063" y="5225797"/>
            <a:ext cx="11564113" cy="7680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7590" y="928117"/>
            <a:ext cx="11116939" cy="5102295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21161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thuộc tính top, bottom, left, and</a:t>
            </a:r>
            <a:r>
              <a:rPr spc="1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right.</a:t>
            </a:r>
            <a:endParaRPr dirty="0">
              <a:latin typeface="Arial"/>
              <a:cs typeface="Arial"/>
            </a:endParaRPr>
          </a:p>
          <a:p>
            <a:pPr marL="15114" marR="28720" indent="-757">
              <a:lnSpc>
                <a:spcPct val="265000"/>
              </a:lnSpc>
              <a:spcBef>
                <a:spcPts val="988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thuộc tính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làm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thuộc tính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lập. 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Có năm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ác </a:t>
            </a:r>
            <a:r>
              <a:rPr spc="-19" dirty="0">
                <a:solidFill>
                  <a:srgbClr val="FFFFFF"/>
                </a:solidFill>
                <a:latin typeface="Arial"/>
                <a:cs typeface="Arial"/>
              </a:rPr>
              <a:t>yếu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static,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relative,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absolute,</a:t>
            </a:r>
            <a:endParaRPr dirty="0">
              <a:latin typeface="Arial"/>
              <a:cs typeface="Arial"/>
            </a:endParaRPr>
          </a:p>
          <a:p>
            <a:pPr marL="15114">
              <a:lnSpc>
                <a:spcPts val="2233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fixed, and</a:t>
            </a:r>
            <a:r>
              <a:rPr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inherit.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3500" dirty="0">
              <a:latin typeface="Times New Roman"/>
              <a:cs typeface="Times New Roman"/>
            </a:endParaRPr>
          </a:p>
          <a:p>
            <a:pPr marL="15114"/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ba thuộc tính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thể là absolute, relative,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fixed.</a:t>
            </a:r>
            <a:endParaRPr dirty="0">
              <a:latin typeface="Arial"/>
              <a:cs typeface="Arial"/>
            </a:endParaRPr>
          </a:p>
          <a:p>
            <a:pPr marL="15114" marR="3386616">
              <a:lnSpc>
                <a:spcPts val="7678"/>
              </a:lnSpc>
              <a:spcBef>
                <a:spcPts val="1101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có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yếu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khối.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mặc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lang="en-US" spc="-5" smtClean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pc="-5" smtClean="0">
                <a:solidFill>
                  <a:srgbClr val="FFFFFF"/>
                </a:solidFill>
                <a:latin typeface="Arial"/>
                <a:cs typeface="Arial"/>
              </a:rPr>
              <a:t>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khối (DIV) là</a:t>
            </a:r>
            <a:r>
              <a:rPr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tĩnh.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723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" y="132588"/>
            <a:ext cx="12076175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987" y="50060"/>
            <a:ext cx="8795172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PHÂN CHIA VỊ </a:t>
            </a:r>
            <a:r>
              <a:rPr lang="vi-VN" dirty="0" smtClean="0"/>
              <a:t>TRÍ </a:t>
            </a:r>
            <a:r>
              <a:rPr lang="vi-VN" spc="-49" dirty="0"/>
              <a:t>VÀ </a:t>
            </a:r>
            <a:r>
              <a:rPr lang="vi-VN" spc="-5" dirty="0"/>
              <a:t>ĐỊNH DẠNG</a:t>
            </a:r>
            <a:r>
              <a:rPr lang="vi-VN" spc="-11" dirty="0"/>
              <a:t> 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38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926896"/>
              </p:ext>
            </p:extLst>
          </p:nvPr>
        </p:nvGraphicFramePr>
        <p:xfrm>
          <a:off x="1639444" y="1609736"/>
          <a:ext cx="9144001" cy="3362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6133"/>
                <a:gridCol w="6637868"/>
              </a:tblGrid>
              <a:tr h="57912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674" marB="0">
                    <a:solidFill>
                      <a:srgbClr val="943735"/>
                    </a:solidFill>
                  </a:tcPr>
                </a:tc>
              </a:tr>
              <a:tr h="690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static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8585" marR="83820">
                        <a:lnSpc>
                          <a:spcPct val="102299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theo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thứ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tự, khi chúng xuất hiện trong dòng 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chảy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liệu.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là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13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984" marB="0">
                    <a:solidFill>
                      <a:srgbClr val="D6E3BC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absolute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quan đến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đầu</a:t>
                      </a:r>
                      <a:r>
                        <a:rPr sz="13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tiên.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3809" marB="0">
                    <a:solidFill>
                      <a:srgbClr val="F1DCDB"/>
                    </a:solidFill>
                  </a:tcPr>
                </a:tc>
              </a:tr>
              <a:tr h="559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fixed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quan đến cửa sổ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</a:tr>
              <a:tr h="4565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relative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quan đến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bình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thường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13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nó.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</a:tr>
              <a:tr h="5886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inherit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0604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85090">
                        <a:lnSpc>
                          <a:spcPct val="103099"/>
                        </a:lnSpc>
                        <a:spcBef>
                          <a:spcPts val="79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các giá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thừa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kế từ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tử  cha.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0033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55226" y="978153"/>
            <a:ext cx="8560647" cy="295315"/>
          </a:xfrm>
          <a:prstGeom prst="rect">
            <a:avLst/>
          </a:prstGeom>
        </p:spPr>
        <p:txBody>
          <a:bodyPr vert="horz" wrap="square" lIns="0" tIns="18139" rIns="0" bIns="0" rtlCol="0">
            <a:spAutoFit/>
          </a:bodyPr>
          <a:lstStyle/>
          <a:p>
            <a:pPr marL="341610" indent="-326493">
              <a:spcBef>
                <a:spcPts val="1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spc="5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24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những giá trị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mô </a:t>
            </a:r>
            <a:r>
              <a:rPr spc="-11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5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trong thẻ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&lt;div&gt;.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12364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49501"/>
            <a:ext cx="33807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 </a:t>
            </a:r>
            <a:r>
              <a:rPr lang="vi-VN" spc="-71" dirty="0"/>
              <a:t>KẾT</a:t>
            </a:r>
            <a:r>
              <a:rPr lang="vi-VN" spc="41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7" y="825753"/>
            <a:ext cx="10623125" cy="5069840"/>
          </a:xfrm>
          <a:prstGeom prst="rect">
            <a:avLst/>
          </a:prstGeom>
        </p:spPr>
        <p:txBody>
          <a:bodyPr vert="horz" wrap="square" lIns="0" tIns="16628" rIns="0" bIns="0" rtlCol="0">
            <a:spAutoFit/>
          </a:bodyPr>
          <a:lstStyle/>
          <a:p>
            <a:pPr marL="341610" marR="6047" indent="-326493" algn="just">
              <a:lnSpc>
                <a:spcPct val="100499"/>
              </a:lnSpc>
              <a:spcBef>
                <a:spcPts val="1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HTML </a:t>
            </a:r>
            <a:r>
              <a:rPr spc="5" dirty="0">
                <a:latin typeface="Calibri"/>
                <a:cs typeface="Calibri"/>
              </a:rPr>
              <a:t>5 </a:t>
            </a:r>
            <a:r>
              <a:rPr dirty="0">
                <a:latin typeface="Calibri"/>
                <a:cs typeface="Calibri"/>
              </a:rPr>
              <a:t>đã giới thiệu hai loại thẻ ngữ nghĩa. </a:t>
            </a:r>
            <a:r>
              <a:rPr spc="5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những </a:t>
            </a:r>
            <a:r>
              <a:rPr spc="5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</a:t>
            </a:r>
            <a:r>
              <a:rPr spc="5" dirty="0">
                <a:latin typeface="Calibri"/>
                <a:cs typeface="Calibri"/>
              </a:rPr>
              <a:t>mức </a:t>
            </a:r>
            <a:r>
              <a:rPr spc="-5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spc="5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cấu trúc. </a:t>
            </a:r>
            <a:r>
              <a:rPr spc="5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ngữ nghĩa cấu trúc </a:t>
            </a:r>
            <a:r>
              <a:rPr spc="5" dirty="0">
                <a:latin typeface="Calibri"/>
                <a:cs typeface="Calibri"/>
              </a:rPr>
              <a:t>như</a:t>
            </a:r>
            <a:r>
              <a:rPr spc="-18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Section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2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Header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spc="-5" dirty="0">
                <a:latin typeface="Calibri"/>
                <a:cs typeface="Calibri"/>
              </a:rPr>
              <a:t>Footer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Aside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Nav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Article</a:t>
            </a:r>
            <a:endParaRPr>
              <a:latin typeface="Calibri"/>
              <a:cs typeface="Calibri"/>
            </a:endParaRPr>
          </a:p>
          <a:p>
            <a:pPr lvl="1">
              <a:spcBef>
                <a:spcPts val="35"/>
              </a:spcBef>
              <a:buClr>
                <a:srgbClr val="AC1317"/>
              </a:buClr>
              <a:buFont typeface="Wingdings"/>
              <a:buChar char=""/>
            </a:pPr>
            <a:endParaRPr sz="3300">
              <a:latin typeface="Times New Roman"/>
              <a:cs typeface="Times New Roman"/>
            </a:endParaRPr>
          </a:p>
          <a:p>
            <a:pPr marL="341610" indent="-326493"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Thẻ ngữ nghĩa dựa trên văn</a:t>
            </a:r>
            <a:r>
              <a:rPr spc="-3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bản: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Mark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Time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Meter</a:t>
            </a:r>
            <a:endParaRPr>
              <a:latin typeface="Calibri"/>
              <a:cs typeface="Calibri"/>
            </a:endParaRPr>
          </a:p>
          <a:p>
            <a:pPr marL="885765" lvl="1" indent="-326493">
              <a:spcBef>
                <a:spcPts val="3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886522" algn="l"/>
              </a:tabLst>
            </a:pPr>
            <a:r>
              <a:rPr dirty="0">
                <a:latin typeface="Calibri"/>
                <a:cs typeface="Calibri"/>
              </a:rPr>
              <a:t>Progress</a:t>
            </a:r>
            <a:endParaRPr>
              <a:latin typeface="Calibri"/>
              <a:cs typeface="Calibri"/>
            </a:endParaRPr>
          </a:p>
          <a:p>
            <a:pPr marL="341610" marR="6047" indent="-326493" algn="just">
              <a:lnSpc>
                <a:spcPct val="100800"/>
              </a:lnSpc>
              <a:spcBef>
                <a:spcPts val="266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Dan </a:t>
            </a:r>
            <a:r>
              <a:rPr spc="5" dirty="0">
                <a:latin typeface="Calibri"/>
                <a:cs typeface="Calibri"/>
              </a:rPr>
              <a:t>h </a:t>
            </a:r>
            <a:r>
              <a:rPr dirty="0">
                <a:latin typeface="Calibri"/>
                <a:cs typeface="Calibri"/>
              </a:rPr>
              <a:t>mục </a:t>
            </a:r>
            <a:r>
              <a:rPr spc="-5" dirty="0">
                <a:latin typeface="Calibri"/>
                <a:cs typeface="Calibri"/>
              </a:rPr>
              <a:t>chính </a:t>
            </a:r>
            <a:r>
              <a:rPr dirty="0">
                <a:latin typeface="Calibri"/>
                <a:cs typeface="Calibri"/>
              </a:rPr>
              <a:t>là phần tử quan trọng nhất trong thiết </a:t>
            </a:r>
            <a:r>
              <a:rPr spc="-24" dirty="0">
                <a:latin typeface="Calibri"/>
                <a:cs typeface="Calibri"/>
              </a:rPr>
              <a:t>kế </a:t>
            </a:r>
            <a:r>
              <a:rPr spc="-11" dirty="0">
                <a:latin typeface="Calibri"/>
                <a:cs typeface="Calibri"/>
              </a:rPr>
              <a:t>Web. </a:t>
            </a:r>
            <a:r>
              <a:rPr spc="5" dirty="0">
                <a:latin typeface="Calibri"/>
                <a:cs typeface="Calibri"/>
              </a:rPr>
              <a:t>Do bố cục </a:t>
            </a:r>
            <a:r>
              <a:rPr dirty="0">
                <a:latin typeface="Calibri"/>
                <a:cs typeface="Calibri"/>
              </a:rPr>
              <a:t>web 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bất kỳ sự trình </a:t>
            </a:r>
            <a:r>
              <a:rPr spc="-5" dirty="0">
                <a:latin typeface="Calibri"/>
                <a:cs typeface="Calibri"/>
              </a:rPr>
              <a:t>bày về </a:t>
            </a:r>
            <a:r>
              <a:rPr spc="5" dirty="0">
                <a:latin typeface="Calibri"/>
                <a:cs typeface="Calibri"/>
              </a:rPr>
              <a:t>mặt </a:t>
            </a:r>
            <a:r>
              <a:rPr spc="-5" dirty="0">
                <a:latin typeface="Calibri"/>
                <a:cs typeface="Calibri"/>
              </a:rPr>
              <a:t>vật </a:t>
            </a:r>
            <a:r>
              <a:rPr spc="-49" dirty="0">
                <a:latin typeface="Calibri"/>
                <a:cs typeface="Calibri"/>
              </a:rPr>
              <a:t>lý, </a:t>
            </a:r>
            <a:r>
              <a:rPr dirty="0">
                <a:latin typeface="Calibri"/>
                <a:cs typeface="Calibri"/>
              </a:rPr>
              <a:t>người dùng có thể phụ thuộc </a:t>
            </a:r>
            <a:r>
              <a:rPr spc="-5" dirty="0">
                <a:latin typeface="Calibri"/>
                <a:cs typeface="Calibri"/>
              </a:rPr>
              <a:t>vào  </a:t>
            </a:r>
            <a:r>
              <a:rPr dirty="0">
                <a:latin typeface="Calibri"/>
                <a:cs typeface="Calibri"/>
              </a:rPr>
              <a:t>trình đơn </a:t>
            </a:r>
            <a:r>
              <a:rPr spc="5" dirty="0">
                <a:latin typeface="Calibri"/>
                <a:cs typeface="Calibri"/>
              </a:rPr>
              <a:t>menu phù</a:t>
            </a:r>
            <a:r>
              <a:rPr spc="-1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610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2061951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987" y="61490"/>
            <a:ext cx="7078133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CÁC THẺ </a:t>
            </a:r>
            <a:r>
              <a:rPr lang="vi-VN" spc="-11" dirty="0"/>
              <a:t>NGỮ </a:t>
            </a:r>
            <a:r>
              <a:rPr lang="vi-VN" spc="-5" dirty="0"/>
              <a:t>NGHĨA</a:t>
            </a:r>
            <a:r>
              <a:rPr lang="vi-VN" spc="-95" dirty="0"/>
              <a:t> </a:t>
            </a:r>
            <a:r>
              <a:rPr lang="vi-VN" spc="-11" dirty="0"/>
              <a:t>HTML5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10032" y="1431036"/>
            <a:ext cx="11334497" cy="786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032" y="2238756"/>
            <a:ext cx="11334497" cy="749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2064" y="3083051"/>
            <a:ext cx="11332465" cy="801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000" y="4095751"/>
            <a:ext cx="11336528" cy="1610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26371" y="1491489"/>
            <a:ext cx="10998959" cy="4142421"/>
          </a:xfrm>
          <a:prstGeom prst="rect">
            <a:avLst/>
          </a:prstGeom>
        </p:spPr>
        <p:txBody>
          <a:bodyPr vert="horz" wrap="square" lIns="0" tIns="61219" rIns="0" bIns="0" rtlCol="0">
            <a:spAutoFit/>
          </a:bodyPr>
          <a:lstStyle/>
          <a:p>
            <a:pPr marL="15114" marR="61973">
              <a:lnSpc>
                <a:spcPts val="2225"/>
              </a:lnSpc>
              <a:spcBef>
                <a:spcPts val="483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đã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triển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giới thiệu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 đã mang 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đến  mức 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cao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hơn.</a:t>
            </a:r>
            <a:endParaRPr>
              <a:latin typeface="Arial"/>
              <a:cs typeface="Arial"/>
            </a:endParaRPr>
          </a:p>
          <a:p>
            <a:pPr>
              <a:spcBef>
                <a:spcPts val="49"/>
              </a:spcBef>
            </a:pPr>
            <a:endParaRPr sz="3300">
              <a:latin typeface="Times New Roman"/>
              <a:cs typeface="Times New Roman"/>
            </a:endParaRPr>
          </a:p>
          <a:p>
            <a:pPr marL="15114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 đã được phát triển để tạo ra các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trúc 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ổn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7382" marR="476894">
              <a:lnSpc>
                <a:spcPts val="2225"/>
              </a:lnSpc>
              <a:spcBef>
                <a:spcPts val="1980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Phiên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của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div phổ biến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để thực hiện 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khác nhau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  <a:p>
            <a:pPr>
              <a:spcBef>
                <a:spcPts val="54"/>
              </a:spcBef>
            </a:pPr>
            <a:endParaRPr sz="2400">
              <a:latin typeface="Times New Roman"/>
              <a:cs typeface="Times New Roman"/>
            </a:endParaRPr>
          </a:p>
          <a:p>
            <a:pPr marL="15114">
              <a:lnSpc>
                <a:spcPts val="2398"/>
              </a:lnSpc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với 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div là nó làm bối rối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>
              <a:latin typeface="Arial"/>
              <a:cs typeface="Arial"/>
            </a:endParaRPr>
          </a:p>
          <a:p>
            <a:pPr marL="15114">
              <a:lnSpc>
                <a:spcPts val="2398"/>
              </a:lnSpc>
            </a:pP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đoạn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mã</a:t>
            </a:r>
            <a:r>
              <a:rPr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lớn.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8893">
              <a:spcBef>
                <a:spcPts val="1386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HTML5 đã giới thiệu hai loại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là, mức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bản và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trúc.</a:t>
            </a:r>
            <a:endParaRPr>
              <a:latin typeface="Arial"/>
              <a:cs typeface="Arial"/>
            </a:endParaRPr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6815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0"/>
            <a:ext cx="10944353" cy="827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7" y="95221"/>
            <a:ext cx="3380739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119" dirty="0"/>
              <a:t>TỔNG </a:t>
            </a:r>
            <a:r>
              <a:rPr lang="vi-VN" spc="-71" dirty="0"/>
              <a:t>KẾT</a:t>
            </a:r>
            <a:r>
              <a:rPr lang="vi-VN" spc="41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55226" y="825755"/>
            <a:ext cx="10623972" cy="3023324"/>
          </a:xfrm>
          <a:prstGeom prst="rect">
            <a:avLst/>
          </a:prstGeom>
        </p:spPr>
        <p:txBody>
          <a:bodyPr vert="horz" wrap="square" lIns="0" tIns="15871" rIns="0" bIns="0" rtlCol="0">
            <a:spAutoFit/>
          </a:bodyPr>
          <a:lstStyle/>
          <a:p>
            <a:pPr marL="341610" marR="6801" indent="-326493" algn="just">
              <a:lnSpc>
                <a:spcPct val="100800"/>
              </a:lnSpc>
              <a:spcBef>
                <a:spcPts val="12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Thanh điều hướng dựa </a:t>
            </a:r>
            <a:r>
              <a:rPr spc="-5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được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5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thanh điều hướng </a:t>
            </a:r>
            <a:r>
              <a:rPr spc="5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lập 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liên quan với các biểu tượng. Thanh điều hướng dựa </a:t>
            </a:r>
            <a:r>
              <a:rPr spc="-5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spc="-5" dirty="0">
                <a:latin typeface="Calibri"/>
                <a:cs typeface="Calibri"/>
              </a:rPr>
              <a:t>dễ  </a:t>
            </a:r>
            <a:r>
              <a:rPr dirty="0">
                <a:latin typeface="Calibri"/>
                <a:cs typeface="Calibri"/>
              </a:rPr>
              <a:t>dàng để </a:t>
            </a:r>
            <a:r>
              <a:rPr spc="-5" dirty="0">
                <a:latin typeface="Calibri"/>
                <a:cs typeface="Calibri"/>
              </a:rPr>
              <a:t>tạo </a:t>
            </a:r>
            <a:r>
              <a:rPr spc="-19" dirty="0">
                <a:latin typeface="Calibri"/>
                <a:cs typeface="Calibri"/>
              </a:rPr>
              <a:t>ra </a:t>
            </a:r>
            <a:r>
              <a:rPr spc="-5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thể được hiển thị trong bất kỳ trình duyệt</a:t>
            </a:r>
            <a:r>
              <a:rPr spc="-14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>
              <a:spcBef>
                <a:spcPts val="54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marR="11338" indent="-326493" algn="just">
              <a:lnSpc>
                <a:spcPct val="101099"/>
              </a:lnSpc>
              <a:spcBef>
                <a:spcPts val="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Thanh điều hướng đồ họa tốt hơn so </a:t>
            </a:r>
            <a:r>
              <a:rPr spc="-5" dirty="0">
                <a:latin typeface="Calibri"/>
                <a:cs typeface="Calibri"/>
              </a:rPr>
              <a:t>với điều </a:t>
            </a:r>
            <a:r>
              <a:rPr dirty="0">
                <a:latin typeface="Calibri"/>
                <a:cs typeface="Calibri"/>
              </a:rPr>
              <a:t>hướng dựa </a:t>
            </a:r>
            <a:r>
              <a:rPr spc="-5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vì </a:t>
            </a:r>
            <a:r>
              <a:rPr spc="-5" dirty="0">
                <a:latin typeface="Calibri"/>
                <a:cs typeface="Calibri"/>
              </a:rPr>
              <a:t>nó  </a:t>
            </a:r>
            <a:r>
              <a:rPr spc="5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5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hấp dẫn </a:t>
            </a:r>
            <a:r>
              <a:rPr spc="5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người sử </a:t>
            </a:r>
            <a:r>
              <a:rPr spc="5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truy</a:t>
            </a:r>
            <a:r>
              <a:rPr spc="-27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cập.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341610" indent="-326493">
              <a:spcBef>
                <a:spcPts val="126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2364" algn="l"/>
              </a:tabLst>
            </a:pPr>
            <a:r>
              <a:rPr dirty="0">
                <a:latin typeface="Calibri"/>
                <a:cs typeface="Calibri"/>
              </a:rPr>
              <a:t>Các thẻ ngữ nghĩa cấu trúc mới nắm bắt hợp lý </a:t>
            </a:r>
            <a:r>
              <a:rPr spc="-11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vùng </a:t>
            </a:r>
            <a:r>
              <a:rPr spc="-5" dirty="0">
                <a:latin typeface="Calibri"/>
                <a:cs typeface="Calibri"/>
              </a:rPr>
              <a:t>&lt;div&gt;, nhưng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thẻ</a:t>
            </a:r>
            <a:endParaRPr>
              <a:latin typeface="Calibri"/>
              <a:cs typeface="Calibri"/>
            </a:endParaRPr>
          </a:p>
          <a:p>
            <a:pPr marL="341610" marR="6047" algn="just">
              <a:lnSpc>
                <a:spcPct val="101099"/>
              </a:lnSpc>
              <a:spcBef>
                <a:spcPts val="285"/>
              </a:spcBef>
            </a:pPr>
            <a:r>
              <a:rPr dirty="0">
                <a:latin typeface="Calibri"/>
                <a:cs typeface="Calibri"/>
              </a:rPr>
              <a:t>&lt;div&gt; </a:t>
            </a:r>
            <a:r>
              <a:rPr spc="-5" dirty="0">
                <a:latin typeface="Calibri"/>
                <a:cs typeface="Calibri"/>
              </a:rPr>
              <a:t>vẫn </a:t>
            </a:r>
            <a:r>
              <a:rPr dirty="0">
                <a:latin typeface="Calibri"/>
                <a:cs typeface="Calibri"/>
              </a:rPr>
              <a:t>có một vị trí trong thế giới HTML5. Div có </a:t>
            </a:r>
            <a:r>
              <a:rPr spc="5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sử dụng khi  </a:t>
            </a:r>
            <a:r>
              <a:rPr spc="5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các phần tử </a:t>
            </a:r>
            <a:r>
              <a:rPr spc="-5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ngữ nghĩa thích hợp khác phù hợp với </a:t>
            </a:r>
            <a:r>
              <a:rPr spc="5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đích </a:t>
            </a:r>
            <a:r>
              <a:rPr spc="-5" dirty="0">
                <a:latin typeface="Calibri"/>
                <a:cs typeface="Calibri"/>
              </a:rPr>
              <a:t>trong  </a:t>
            </a:r>
            <a:r>
              <a:rPr spc="5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phát triển trang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918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7292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1-7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46478" y="4111753"/>
            <a:ext cx="4431793" cy="149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3886" y="4633722"/>
            <a:ext cx="1010072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28210" y="4325111"/>
            <a:ext cx="4726431" cy="2118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48416" y="5391098"/>
            <a:ext cx="872913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Footer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1" y="4375404"/>
            <a:ext cx="3838448" cy="2144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8729" y="5543499"/>
            <a:ext cx="950805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3223260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03706" y="3752469"/>
            <a:ext cx="1695959" cy="112325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4360" marR="6047" indent="757" algn="ctr">
              <a:spcBef>
                <a:spcPts val="119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Cấu trúc 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ngữ</a:t>
            </a:r>
            <a:r>
              <a:rPr sz="24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nghĩa 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2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4095" y="1121663"/>
            <a:ext cx="11330433" cy="8031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128" y="1950720"/>
            <a:ext cx="11328399" cy="85953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0840" y="1328116"/>
            <a:ext cx="10759934" cy="1320747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những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mức 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dụng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</a:t>
            </a:r>
            <a:r>
              <a:rPr spc="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60"/>
              </a:spcBef>
            </a:pPr>
            <a:endParaRPr sz="2400" dirty="0">
              <a:latin typeface="Times New Roman"/>
              <a:cs typeface="Times New Roman"/>
            </a:endParaRPr>
          </a:p>
          <a:p>
            <a:pPr marL="18139"/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mới như</a:t>
            </a:r>
            <a:r>
              <a:rPr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44336" y="3185161"/>
            <a:ext cx="4718305" cy="18729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09677" y="3794835"/>
            <a:ext cx="762001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023104" y="2346961"/>
            <a:ext cx="4618736" cy="18425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60830" y="2956941"/>
            <a:ext cx="530012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Nav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4994" y="2499361"/>
            <a:ext cx="4787391" cy="21229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56424" y="3109340"/>
            <a:ext cx="868680" cy="306888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spcBef>
                <a:spcPts val="114"/>
              </a:spcBef>
            </a:pPr>
            <a:r>
              <a:rPr sz="1900" b="1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rti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endParaRPr sz="1900">
              <a:latin typeface="Arial"/>
              <a:cs typeface="Arial"/>
            </a:endParaRPr>
          </a:p>
        </p:txBody>
      </p:sp>
      <p:sp>
        <p:nvSpPr>
          <p:cNvPr id="2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963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5006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2-7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41680" y="2663951"/>
            <a:ext cx="4765038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34271" y="3281554"/>
            <a:ext cx="2185248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22952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 một</a:t>
            </a:r>
            <a:endParaRPr sz="1900">
              <a:latin typeface="Arial"/>
              <a:cs typeface="Arial"/>
            </a:endParaRPr>
          </a:p>
          <a:p>
            <a:pPr marL="14360" marR="6047" algn="ctr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đoạn của một tài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2491739"/>
            <a:ext cx="5236463" cy="2391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63505" y="3133243"/>
            <a:ext cx="2459567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Tương tự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 dirty="0">
              <a:latin typeface="Arial"/>
              <a:cs typeface="Arial"/>
            </a:endParaRPr>
          </a:p>
          <a:p>
            <a:pPr marL="757"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mặc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dù</a:t>
            </a:r>
            <a:endParaRPr sz="1900" dirty="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section phần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endParaRPr sz="1900" dirty="0">
              <a:latin typeface="Arial"/>
              <a:cs typeface="Arial"/>
            </a:endParaRPr>
          </a:p>
          <a:p>
            <a:pPr marL="2268"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ý nghĩa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ngữ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endParaRPr sz="1900" dirty="0">
              <a:latin typeface="Arial"/>
              <a:cs typeface="Arial"/>
            </a:endParaRPr>
          </a:p>
          <a:p>
            <a:pPr marL="3022" algn="ctr">
              <a:lnSpc>
                <a:spcPts val="194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5" y="3474722"/>
            <a:ext cx="4460239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36459" y="4800677"/>
            <a:ext cx="2515447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02031">
              <a:lnSpc>
                <a:spcPts val="1945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Được sử dụng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1900">
              <a:latin typeface="Arial"/>
              <a:cs typeface="Arial"/>
            </a:endParaRPr>
          </a:p>
          <a:p>
            <a:pPr marL="14360" marR="6047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nhóm 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nội dung  liên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42315" y="3061539"/>
            <a:ext cx="1709589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spc="-5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7795" y="91440"/>
            <a:ext cx="4440425" cy="34084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7776" y="935079"/>
            <a:ext cx="2336801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7956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ý nghĩa hơn</a:t>
            </a:r>
            <a:endParaRPr sz="1900" dirty="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như nội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dung bên</a:t>
            </a:r>
            <a:endParaRPr sz="1900" dirty="0">
              <a:latin typeface="Arial"/>
              <a:cs typeface="Arial"/>
            </a:endParaRPr>
          </a:p>
          <a:p>
            <a:pPr marL="284927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 các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endParaRPr sz="1900" dirty="0">
              <a:latin typeface="Arial"/>
              <a:cs typeface="Arial"/>
            </a:endParaRPr>
          </a:p>
          <a:p>
            <a:pPr marL="29474" marR="21161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section cần được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1527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5006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3-7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41680" y="2663951"/>
            <a:ext cx="4765038" cy="2023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18014" y="3281554"/>
            <a:ext cx="2217417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1918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1900">
              <a:latin typeface="Arial"/>
              <a:cs typeface="Arial"/>
            </a:endParaRPr>
          </a:p>
          <a:p>
            <a:pPr marL="751238" marR="6047" indent="-736878">
              <a:lnSpc>
                <a:spcPct val="70000"/>
              </a:lnSpc>
              <a:spcBef>
                <a:spcPts val="339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một trang 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2491740"/>
            <a:ext cx="5260849" cy="2284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30990" y="3072764"/>
            <a:ext cx="2523912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nay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  <a:p>
            <a:pPr marL="2268"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1900">
              <a:latin typeface="Arial"/>
              <a:cs typeface="Arial"/>
            </a:endParaRPr>
          </a:p>
          <a:p>
            <a:pPr marL="1511"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duy nhất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cùng của trang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gọi</a:t>
            </a:r>
            <a:endParaRPr sz="1900">
              <a:latin typeface="Arial"/>
              <a:cs typeface="Arial"/>
            </a:endParaRPr>
          </a:p>
          <a:p>
            <a:pPr marL="1511" algn="ctr">
              <a:lnSpc>
                <a:spcPts val="1940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 tiêu đề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56866" y="3444240"/>
            <a:ext cx="4549647" cy="2846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86090" y="4630292"/>
            <a:ext cx="2815168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thể được sử</a:t>
            </a:r>
            <a:r>
              <a:rPr sz="19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1900">
              <a:latin typeface="Arial"/>
              <a:cs typeface="Arial"/>
            </a:endParaRPr>
          </a:p>
          <a:p>
            <a:pPr marL="226731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một trong hai là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endParaRPr sz="1900">
              <a:latin typeface="Arial"/>
              <a:cs typeface="Arial"/>
            </a:endParaRPr>
          </a:p>
          <a:p>
            <a:pPr marL="45345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 cùng của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19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1900">
              <a:latin typeface="Arial"/>
              <a:cs typeface="Arial"/>
            </a:endParaRPr>
          </a:p>
          <a:p>
            <a:pPr marL="713448" marR="20407" indent="-686242">
              <a:lnSpc>
                <a:spcPct val="70000"/>
              </a:lnSpc>
              <a:spcBef>
                <a:spcPts val="339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 cùng của  một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189051" y="3061539"/>
            <a:ext cx="1610614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7794" y="224028"/>
            <a:ext cx="4646165" cy="3185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4169" y="935101"/>
            <a:ext cx="2379981" cy="1116340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17661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Được sử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endParaRPr sz="1900">
              <a:latin typeface="Arial"/>
              <a:cs typeface="Arial"/>
            </a:endParaRPr>
          </a:p>
          <a:p>
            <a:pPr marL="437593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endParaRPr sz="1900">
              <a:latin typeface="Arial"/>
              <a:cs typeface="Arial"/>
            </a:endParaRPr>
          </a:p>
          <a:p>
            <a:pPr marL="27209" marR="18139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 nhóm các nội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dung giới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thiệu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6917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826" y="132588"/>
            <a:ext cx="10842752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8189" y="5006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4-7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25780" y="2618232"/>
            <a:ext cx="4980938" cy="2249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9223" y="3160089"/>
            <a:ext cx="2141221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algn="ctr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thể xuất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 hiện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như phần chân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tranghoặc</a:t>
            </a:r>
            <a:r>
              <a:rPr sz="19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40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2499360"/>
            <a:ext cx="5175504" cy="227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60604" y="3328798"/>
            <a:ext cx="2065867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15114" marR="6047" indent="28720">
              <a:lnSpc>
                <a:spcPct val="70000"/>
              </a:lnSpc>
              <a:spcBef>
                <a:spcPts val="798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về 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1" y="3444240"/>
            <a:ext cx="4527296" cy="28468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00313" y="4800677"/>
            <a:ext cx="2787227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5"/>
              </a:lnSpc>
              <a:spcBef>
                <a:spcPts val="114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nhiều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1900">
              <a:latin typeface="Arial"/>
              <a:cs typeface="Arial"/>
            </a:endParaRPr>
          </a:p>
          <a:p>
            <a:pPr marL="154177" marR="147376" algn="ctr">
              <a:lnSpc>
                <a:spcPct val="70000"/>
              </a:lnSpc>
              <a:spcBef>
                <a:spcPts val="34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cuối trang trong  một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HTML5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43914" y="3061539"/>
            <a:ext cx="1555752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oter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53410" y="594359"/>
            <a:ext cx="4454144" cy="27233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85081" y="1300099"/>
            <a:ext cx="2518833" cy="705972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Chứa thông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1900">
              <a:latin typeface="Arial"/>
              <a:cs typeface="Arial"/>
            </a:endParaRPr>
          </a:p>
          <a:p>
            <a:pPr marL="156445" marR="145864" algn="ctr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giả,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thông tin 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quyền,</a:t>
            </a:r>
            <a:r>
              <a:rPr sz="1900" b="1" spc="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vv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730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224" y="132588"/>
            <a:ext cx="10944353" cy="542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586" y="38630"/>
            <a:ext cx="8391315" cy="506943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4">
              <a:lnSpc>
                <a:spcPct val="100000"/>
              </a:lnSpc>
              <a:spcBef>
                <a:spcPts val="114"/>
              </a:spcBef>
            </a:pPr>
            <a:r>
              <a:rPr lang="vi-VN" spc="-5" dirty="0"/>
              <a:t>CẤU TRÚC </a:t>
            </a:r>
            <a:r>
              <a:rPr lang="vi-VN" spc="-11" dirty="0"/>
              <a:t>NGỮ NGHĨA </a:t>
            </a:r>
            <a:r>
              <a:rPr lang="vi-VN" spc="-24" dirty="0"/>
              <a:t>CÁC </a:t>
            </a:r>
            <a:r>
              <a:rPr lang="vi-VN" spc="-5" dirty="0"/>
              <a:t>THẺ</a:t>
            </a:r>
            <a:r>
              <a:rPr lang="vi-VN" spc="-11" dirty="0"/>
              <a:t> </a:t>
            </a:r>
            <a:r>
              <a:rPr lang="vi-VN" spc="5" dirty="0"/>
              <a:t>5-7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11582404" y="6543699"/>
            <a:ext cx="533398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231">
              <a:lnSpc>
                <a:spcPts val="1476"/>
              </a:lnSpc>
            </a:pPr>
            <a:fld id="{81D60167-4931-47E6-BA6A-407CBD079E47}" type="slidenum">
              <a:rPr dirty="0"/>
              <a:pPr marL="30231">
                <a:lnSpc>
                  <a:spcPts val="1476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538482" y="2580131"/>
            <a:ext cx="5025136" cy="21960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5133" y="3072764"/>
            <a:ext cx="2379134" cy="111736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1511" algn="ctr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Được sử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dung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liên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1900">
              <a:latin typeface="Arial"/>
              <a:cs typeface="Arial"/>
            </a:endParaRPr>
          </a:p>
          <a:p>
            <a:pPr marL="2268" algn="ctr">
              <a:lnSpc>
                <a:spcPts val="1940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91937" y="2499360"/>
            <a:ext cx="5175504" cy="22768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56971" y="3158108"/>
            <a:ext cx="2274148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96740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19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buộc</a:t>
            </a:r>
            <a:endParaRPr sz="1900">
              <a:latin typeface="Arial"/>
              <a:cs typeface="Arial"/>
            </a:endParaRPr>
          </a:p>
          <a:p>
            <a:pPr marL="15114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19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1900">
              <a:latin typeface="Arial"/>
              <a:cs typeface="Arial"/>
            </a:endParaRPr>
          </a:p>
          <a:p>
            <a:pPr marL="47613" marR="39301" indent="92204">
              <a:lnSpc>
                <a:spcPct val="70000"/>
              </a:lnSpc>
              <a:spcBef>
                <a:spcPts val="339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aside căn từ  phải qua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bên trái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992" y="3474722"/>
            <a:ext cx="4484624" cy="2816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45017" y="4886704"/>
            <a:ext cx="2697480" cy="511606"/>
          </a:xfrm>
          <a:prstGeom prst="rect">
            <a:avLst/>
          </a:prstGeom>
        </p:spPr>
        <p:txBody>
          <a:bodyPr vert="horz" wrap="square" lIns="0" tIns="101274" rIns="0" bIns="0" rtlCol="0">
            <a:spAutoFit/>
          </a:bodyPr>
          <a:lstStyle/>
          <a:p>
            <a:pPr marL="484450" marR="6047" indent="-470090">
              <a:lnSpc>
                <a:spcPct val="70000"/>
              </a:lnSpc>
              <a:spcBef>
                <a:spcPts val="798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căn chỉnh như  một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slidebar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28592" y="2308861"/>
            <a:ext cx="3330448" cy="2115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23160" y="3061539"/>
            <a:ext cx="1476505" cy="476926"/>
          </a:xfrm>
          <a:prstGeom prst="rect">
            <a:avLst/>
          </a:prstGeom>
        </p:spPr>
        <p:txBody>
          <a:bodyPr vert="horz" wrap="square" lIns="0" tIns="15114" rIns="0" bIns="0" rtlCol="0">
            <a:spAutoFit/>
          </a:bodyPr>
          <a:lstStyle/>
          <a:p>
            <a:pPr marL="15114">
              <a:spcBef>
                <a:spcPts val="119"/>
              </a:spcBef>
            </a:pP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00" b="1" spc="-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000" b="1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7795" y="594359"/>
            <a:ext cx="4334256" cy="27111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8954" y="1214753"/>
            <a:ext cx="2473114" cy="911156"/>
          </a:xfrm>
          <a:prstGeom prst="rect">
            <a:avLst/>
          </a:prstGeom>
        </p:spPr>
        <p:txBody>
          <a:bodyPr vert="horz" wrap="square" lIns="0" tIns="14360" rIns="0" bIns="0" rtlCol="0">
            <a:spAutoFit/>
          </a:bodyPr>
          <a:lstStyle/>
          <a:p>
            <a:pPr marL="258473">
              <a:lnSpc>
                <a:spcPts val="1940"/>
              </a:lnSpc>
              <a:spcBef>
                <a:spcPts val="114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Có thể được</a:t>
            </a:r>
            <a:r>
              <a:rPr sz="19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endParaRPr sz="1900">
              <a:latin typeface="Arial"/>
              <a:cs typeface="Arial"/>
            </a:endParaRPr>
          </a:p>
          <a:p>
            <a:pPr marL="176850">
              <a:lnSpc>
                <a:spcPts val="1601"/>
              </a:lnSpc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trên,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dưới,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endParaRPr sz="1900">
              <a:latin typeface="Arial"/>
              <a:cs typeface="Arial"/>
            </a:endParaRPr>
          </a:p>
          <a:p>
            <a:pPr marL="15114" marR="6047" indent="174584">
              <a:lnSpc>
                <a:spcPct val="70000"/>
              </a:lnSpc>
              <a:spcBef>
                <a:spcPts val="345"/>
              </a:spcBef>
            </a:pP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thậm chí </a:t>
            </a: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ở giữa  </a:t>
            </a:r>
            <a:r>
              <a:rPr sz="1900" b="1" spc="-11" dirty="0">
                <a:solidFill>
                  <a:srgbClr val="FFFFFF"/>
                </a:solidFill>
                <a:latin typeface="Arial"/>
                <a:cs typeface="Arial"/>
              </a:rPr>
              <a:t>của một trang</a:t>
            </a:r>
            <a:r>
              <a:rPr sz="19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b="1" spc="-1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7738" y="6434136"/>
            <a:ext cx="11261290" cy="365125"/>
          </a:xfrm>
        </p:spPr>
        <p:txBody>
          <a:bodyPr/>
          <a:lstStyle/>
          <a:p>
            <a:r>
              <a:rPr lang="vi-VN" smtClean="0"/>
              <a:t>Bài </a:t>
            </a:r>
            <a:r>
              <a:rPr lang="en-US"/>
              <a:t>8</a:t>
            </a:r>
            <a:r>
              <a:rPr lang="vi-VN" smtClean="0"/>
              <a:t> </a:t>
            </a:r>
            <a:r>
              <a:rPr lang="vi-VN" smtClean="0"/>
              <a:t>-</a:t>
            </a:r>
            <a:r>
              <a:rPr lang="en-US" smtClean="0"/>
              <a:t> </a:t>
            </a:r>
            <a:r>
              <a:rPr lang="en-US" smtClean="0"/>
              <a:t>Tạo hỗ trợ điều hướng và bố cục trang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150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6987</TotalTime>
  <Words>4417</Words>
  <Application>Microsoft Office PowerPoint</Application>
  <PresentationFormat>Custom</PresentationFormat>
  <Paragraphs>644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1_Office Theme</vt:lpstr>
      <vt:lpstr>Bài 8 Tạo hỗ trợ điều hướng và bố cục trang </vt:lpstr>
      <vt:lpstr>MỤC TIÊU</vt:lpstr>
      <vt:lpstr>GIỚI THIỆU</vt:lpstr>
      <vt:lpstr>CÁC THẺ NGỮ NGHĨA HTML5</vt:lpstr>
      <vt:lpstr>CẤU TRÚC NGỮ NGHĨA CÁC THẺ 1-7</vt:lpstr>
      <vt:lpstr>CẤU TRÚC NGỮ NGHĨA CÁC THẺ 2-7</vt:lpstr>
      <vt:lpstr>CẤU TRÚC NGỮ NGHĨA CÁC THẺ 3-7</vt:lpstr>
      <vt:lpstr>CẤU TRÚC NGỮ NGHĨA CÁC THẺ 4-7</vt:lpstr>
      <vt:lpstr>CẤU TRÚC NGỮ NGHĨA CÁC THẺ 5-7</vt:lpstr>
      <vt:lpstr>CẤU TRÚC NGỮ NGHĨA CÁC THẺ 6-7</vt:lpstr>
      <vt:lpstr>CẤU TRÚC NGỮ NGHĨA CÁC THẺ 7-7</vt:lpstr>
      <vt:lpstr>CÁC THẺ NGỮ NGHĨA DẠNG VĂN BẢN 1-7</vt:lpstr>
      <vt:lpstr>CÁC THẺ NGỮ NGHĨA DẠNG VĂN BẢN 2-7</vt:lpstr>
      <vt:lpstr>CÁC THẺ NGỮ NGHĨA DẠNG VĂN BẢN 3-7</vt:lpstr>
      <vt:lpstr>CÁC THẺ NGỮ NGHĨA DẠNG VĂN BẢN 4-7</vt:lpstr>
      <vt:lpstr>CÁC THẺ NGỮ NGHĨA DẠNG VĂN BẢN 5-7</vt:lpstr>
      <vt:lpstr>CÁC THẺ NGỮ NGHĨA DẠNG VĂN BẢN 6-7</vt:lpstr>
      <vt:lpstr>CÁC THẺ NGỮ NGHĨA DẠNG VĂN BẢN 7-7</vt:lpstr>
      <vt:lpstr>CÁC PHẦN TỬ HTML5 LAYOUT 1-8</vt:lpstr>
      <vt:lpstr>CÁC PHẦN TỬ HTML5 LAYOUT 2-8</vt:lpstr>
      <vt:lpstr>CÁC PHẦN TỬ HTML5 LAYOUT 3-8</vt:lpstr>
      <vt:lpstr>CÁC PHẦN TỬ HTML5 LAYOUT 4-8</vt:lpstr>
      <vt:lpstr>CÁC PHẦN TỬ HTML5 LAYOUT 5-8</vt:lpstr>
      <vt:lpstr>CÁC PHẦN TỬ HTML5 LAYOUT 6-8</vt:lpstr>
      <vt:lpstr>CÁC PHẦN TỬ HTML5 LAYOUT 7-8</vt:lpstr>
      <vt:lpstr>CÁC PHẦN TỬ HTML5 LAYOUT 8-8</vt:lpstr>
      <vt:lpstr>THANH ĐIỀU HƯỚNG</vt:lpstr>
      <vt:lpstr>THANH ĐIỀU HƯỚNG DẠNG VĂN BẢN 1-2</vt:lpstr>
      <vt:lpstr>THANH ĐIỀU HƯỚNG DẠNG VĂN BẢN 2-2</vt:lpstr>
      <vt:lpstr>THANH ĐIỀU HƯỚNG DẠNG ĐỒ HỌA</vt:lpstr>
      <vt:lpstr>THANH ĐIỀU HƯỚNG DẠNG ĐỒ HỌA VỚI HIỆU ỨNG ROLLOVER</vt:lpstr>
      <vt:lpstr>BẢN ĐỒ ẢNH 1-3</vt:lpstr>
      <vt:lpstr>BẢN ĐỒ ẢNH 2-3</vt:lpstr>
      <vt:lpstr>BẢN ĐỒ ẢNH 3-3</vt:lpstr>
      <vt:lpstr>PHÂN CHIA BỐ CỤC TRANG 1-2</vt:lpstr>
      <vt:lpstr>PHÂN CHIA BỐ CỤC TRANG 2-2</vt:lpstr>
      <vt:lpstr>PHÂN CHIA VỊ TRÍ VÀ ĐỊNH DẠNG 1-2</vt:lpstr>
      <vt:lpstr>PHÂN CHIA VỊ TRÍ VÀ ĐỊNH DẠNG 2-2</vt:lpstr>
      <vt:lpstr>TỔNG KẾT 1-2</vt:lpstr>
      <vt:lpstr>TỔNG KẾT 2-2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</cp:lastModifiedBy>
  <cp:revision>2158</cp:revision>
  <dcterms:created xsi:type="dcterms:W3CDTF">2018-01-11T08:27:42Z</dcterms:created>
  <dcterms:modified xsi:type="dcterms:W3CDTF">2020-03-13T07:45:40Z</dcterms:modified>
</cp:coreProperties>
</file>